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3"/>
  </p:notesMasterIdLst>
  <p:sldIdLst>
    <p:sldId id="256" r:id="rId3"/>
    <p:sldId id="289" r:id="rId4"/>
    <p:sldId id="285" r:id="rId5"/>
    <p:sldId id="304" r:id="rId6"/>
    <p:sldId id="305" r:id="rId7"/>
    <p:sldId id="258" r:id="rId8"/>
    <p:sldId id="259" r:id="rId9"/>
    <p:sldId id="260" r:id="rId10"/>
    <p:sldId id="286" r:id="rId11"/>
    <p:sldId id="261" r:id="rId12"/>
    <p:sldId id="262" r:id="rId13"/>
    <p:sldId id="263" r:id="rId14"/>
    <p:sldId id="264" r:id="rId15"/>
    <p:sldId id="287" r:id="rId16"/>
    <p:sldId id="265" r:id="rId17"/>
    <p:sldId id="266" r:id="rId18"/>
    <p:sldId id="267" r:id="rId19"/>
    <p:sldId id="288" r:id="rId20"/>
    <p:sldId id="290" r:id="rId21"/>
    <p:sldId id="291" r:id="rId22"/>
    <p:sldId id="292" r:id="rId23"/>
    <p:sldId id="284" r:id="rId24"/>
    <p:sldId id="282" r:id="rId25"/>
    <p:sldId id="270" r:id="rId26"/>
    <p:sldId id="295" r:id="rId27"/>
    <p:sldId id="278" r:id="rId28"/>
    <p:sldId id="279" r:id="rId29"/>
    <p:sldId id="303" r:id="rId30"/>
    <p:sldId id="280" r:id="rId31"/>
    <p:sldId id="277" r:id="rId32"/>
    <p:sldId id="274" r:id="rId33"/>
    <p:sldId id="297" r:id="rId34"/>
    <p:sldId id="296" r:id="rId35"/>
    <p:sldId id="298" r:id="rId36"/>
    <p:sldId id="299" r:id="rId37"/>
    <p:sldId id="300" r:id="rId38"/>
    <p:sldId id="301" r:id="rId39"/>
    <p:sldId id="293" r:id="rId40"/>
    <p:sldId id="275" r:id="rId41"/>
    <p:sldId id="29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90" d="100"/>
          <a:sy n="90" d="100"/>
        </p:scale>
        <p:origin x="-168" y="-58"/>
      </p:cViewPr>
      <p:guideLst>
        <p:guide orient="horz" pos="2160"/>
        <p:guide pos="2880"/>
      </p:guideLst>
    </p:cSldViewPr>
  </p:slideViewPr>
  <p:notesTextViewPr>
    <p:cViewPr>
      <p:scale>
        <a:sx n="1" d="1"/>
        <a:sy n="1" d="1"/>
      </p:scale>
      <p:origin x="0" y="0"/>
    </p:cViewPr>
  </p:notesTextViewPr>
  <p:sorterViewPr>
    <p:cViewPr>
      <p:scale>
        <a:sx n="70" d="100"/>
        <a:sy n="70" d="100"/>
      </p:scale>
      <p:origin x="0" y="29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7790584131650805"/>
          <c:y val="0"/>
          <c:w val="0.82209409482107965"/>
          <c:h val="0.66784665333412019"/>
        </c:manualLayout>
      </c:layout>
      <c:lineChart>
        <c:grouping val="standard"/>
        <c:varyColors val="0"/>
        <c:ser>
          <c:idx val="0"/>
          <c:order val="0"/>
          <c:tx>
            <c:strRef>
              <c:f>Sheet1!$B$1</c:f>
              <c:strCache>
                <c:ptCount val="1"/>
                <c:pt idx="0">
                  <c:v>Weblogs Cumulative: March 2003 – July 2006</c:v>
                </c:pt>
              </c:strCache>
            </c:strRef>
          </c:tx>
          <c:spPr>
            <a:ln w="127000" cmpd="sng">
              <a:solidFill>
                <a:schemeClr val="accent1"/>
              </a:solidFill>
            </a:ln>
            <a:effectLst>
              <a:outerShdw blurRad="406400" dist="38100" dir="4320000" sx="101000" sy="101000" algn="br" rotWithShape="0">
                <a:srgbClr xmlns:mc="http://schemas.openxmlformats.org/markup-compatibility/2006" xmlns:a14="http://schemas.microsoft.com/office/drawing/2010/main" val="FFC000" mc:Ignorable=""/>
              </a:outerShdw>
            </a:effectLst>
          </c:spPr>
          <c:marker>
            <c:symbol val="none"/>
          </c:marker>
          <c:cat>
            <c:numRef>
              <c:f>Sheet1!$A$2:$A$17</c:f>
              <c:numCache>
                <c:formatCode>[$-409]mmm\-yy;@</c:formatCode>
                <c:ptCount val="16"/>
                <c:pt idx="0">
                  <c:v>37681</c:v>
                </c:pt>
                <c:pt idx="1">
                  <c:v>37865</c:v>
                </c:pt>
                <c:pt idx="2">
                  <c:v>38047</c:v>
                </c:pt>
                <c:pt idx="3">
                  <c:v>38200</c:v>
                </c:pt>
                <c:pt idx="4">
                  <c:v>38292</c:v>
                </c:pt>
                <c:pt idx="5">
                  <c:v>38353</c:v>
                </c:pt>
                <c:pt idx="6">
                  <c:v>38412</c:v>
                </c:pt>
                <c:pt idx="7">
                  <c:v>38504</c:v>
                </c:pt>
                <c:pt idx="8">
                  <c:v>38596</c:v>
                </c:pt>
                <c:pt idx="9">
                  <c:v>38718</c:v>
                </c:pt>
                <c:pt idx="10">
                  <c:v>38749</c:v>
                </c:pt>
                <c:pt idx="11">
                  <c:v>38777</c:v>
                </c:pt>
                <c:pt idx="12">
                  <c:v>38808</c:v>
                </c:pt>
                <c:pt idx="13">
                  <c:v>38838</c:v>
                </c:pt>
                <c:pt idx="14">
                  <c:v>38869</c:v>
                </c:pt>
                <c:pt idx="15">
                  <c:v>38899</c:v>
                </c:pt>
              </c:numCache>
            </c:numRef>
          </c:cat>
          <c:val>
            <c:numRef>
              <c:f>Sheet1!$B$2:$B$17</c:f>
              <c:numCache>
                <c:formatCode>#,##0</c:formatCode>
                <c:ptCount val="16"/>
                <c:pt idx="0">
                  <c:v>390625</c:v>
                </c:pt>
                <c:pt idx="1">
                  <c:v>781250</c:v>
                </c:pt>
                <c:pt idx="2">
                  <c:v>1562500</c:v>
                </c:pt>
                <c:pt idx="3">
                  <c:v>3125000</c:v>
                </c:pt>
                <c:pt idx="4">
                  <c:v>4500000</c:v>
                </c:pt>
                <c:pt idx="5">
                  <c:v>6250000</c:v>
                </c:pt>
                <c:pt idx="6">
                  <c:v>8400000</c:v>
                </c:pt>
                <c:pt idx="7">
                  <c:v>12500000</c:v>
                </c:pt>
                <c:pt idx="8">
                  <c:v>17000000</c:v>
                </c:pt>
                <c:pt idx="9">
                  <c:v>25000000</c:v>
                </c:pt>
                <c:pt idx="10">
                  <c:v>27750000</c:v>
                </c:pt>
                <c:pt idx="11">
                  <c:v>31000000</c:v>
                </c:pt>
                <c:pt idx="12">
                  <c:v>34500000</c:v>
                </c:pt>
                <c:pt idx="13">
                  <c:v>39000000</c:v>
                </c:pt>
                <c:pt idx="14">
                  <c:v>43500000</c:v>
                </c:pt>
                <c:pt idx="15">
                  <c:v>50000000</c:v>
                </c:pt>
              </c:numCache>
            </c:numRef>
          </c:val>
          <c:smooth val="0"/>
        </c:ser>
        <c:dLbls>
          <c:showLegendKey val="0"/>
          <c:showVal val="0"/>
          <c:showCatName val="0"/>
          <c:showSerName val="0"/>
          <c:showPercent val="0"/>
          <c:showBubbleSize val="0"/>
        </c:dLbls>
        <c:marker val="1"/>
        <c:smooth val="0"/>
        <c:axId val="60569088"/>
        <c:axId val="60570624"/>
      </c:lineChart>
      <c:dateAx>
        <c:axId val="60569088"/>
        <c:scaling>
          <c:orientation val="minMax"/>
        </c:scaling>
        <c:delete val="1"/>
        <c:axPos val="b"/>
        <c:numFmt formatCode="[$-409]mmm\-yy;@" sourceLinked="0"/>
        <c:majorTickMark val="out"/>
        <c:minorTickMark val="out"/>
        <c:tickLblPos val="none"/>
        <c:crossAx val="60570624"/>
        <c:crosses val="autoZero"/>
        <c:auto val="0"/>
        <c:lblOffset val="100"/>
        <c:baseTimeUnit val="months"/>
        <c:majorUnit val="5"/>
        <c:majorTimeUnit val="months"/>
        <c:noMultiLvlLbl val="0"/>
      </c:dateAx>
      <c:valAx>
        <c:axId val="60570624"/>
        <c:scaling>
          <c:orientation val="minMax"/>
          <c:max val="50000000"/>
        </c:scaling>
        <c:delete val="1"/>
        <c:axPos val="l"/>
        <c:numFmt formatCode="#,##0.00" sourceLinked="0"/>
        <c:majorTickMark val="out"/>
        <c:minorTickMark val="none"/>
        <c:tickLblPos val="none"/>
        <c:crossAx val="60569088"/>
        <c:crosses val="autoZero"/>
        <c:crossBetween val="between"/>
        <c:majorUnit val="10000000"/>
      </c:valAx>
      <c:spPr>
        <a:noFill/>
        <a:ln w="25400">
          <a:noFill/>
        </a:ln>
      </c:spPr>
    </c:plotArea>
    <c:plotVisOnly val="1"/>
    <c:dispBlanksAs val="gap"/>
    <c:showDLblsOverMax val="0"/>
  </c:chart>
  <c:txPr>
    <a:bodyPr/>
    <a:lstStyle/>
    <a:p>
      <a:pPr>
        <a:defRPr sz="1800"/>
      </a:pPr>
      <a:endParaRPr lang="en-US"/>
    </a:p>
  </c:txPr>
  <c:externalData r:id="rId1">
    <c:autoUpdate val="1"/>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076C97-A86A-443A-93F7-5FA779F8544B}" type="datetimeFigureOut">
              <a:rPr lang="en-US" smtClean="0"/>
              <a:t>5/19/2010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833A46-0AAC-4F89-8161-67D2BD62C25C}" type="slidenum">
              <a:rPr lang="en-US" smtClean="0"/>
              <a:t>‹#›</a:t>
            </a:fld>
            <a:endParaRPr lang="en-US"/>
          </a:p>
        </p:txBody>
      </p:sp>
    </p:spTree>
    <p:extLst>
      <p:ext uri="{BB962C8B-B14F-4D97-AF65-F5344CB8AC3E}">
        <p14:creationId xmlns:p14="http://schemas.microsoft.com/office/powerpoint/2010/main" val="3976874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Web_service" TargetMode="External"/><Relationship Id="rId3" Type="http://schemas.openxmlformats.org/officeDocument/2006/relationships/hyperlink" Target="http://en.wikipedia.org/wiki/O'Reilly_Media" TargetMode="External"/><Relationship Id="rId7" Type="http://schemas.openxmlformats.org/officeDocument/2006/relationships/hyperlink" Target="http://en.wikipedia.org/wiki/Generation"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Wiki" TargetMode="External"/><Relationship Id="rId5" Type="http://schemas.openxmlformats.org/officeDocument/2006/relationships/hyperlink" Target="http://en.wikipedia.org/wiki/Social_networking_sites" TargetMode="External"/><Relationship Id="rId4" Type="http://schemas.openxmlformats.org/officeDocument/2006/relationships/hyperlink" Target="http://en.wikipedia.org/wiki/2003" TargetMode="External"/><Relationship Id="rId9" Type="http://schemas.openxmlformats.org/officeDocument/2006/relationships/hyperlink" Target="http://en.wikipedia.org/wiki/Folksonomy"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endParaRPr lang="en-US" baseline="0" dirty="0" smtClean="0">
              <a:latin typeface="Trebuchet MS" pitchFamily="34" charset="0"/>
            </a:endParaRPr>
          </a:p>
          <a:p>
            <a:r>
              <a:rPr lang="en-US" baseline="0" dirty="0" smtClean="0">
                <a:latin typeface="Trebuchet MS" pitchFamily="34" charset="0"/>
              </a:rPr>
              <a:t>This chart shows the tremendous exponential growth of blogs created since 2003.</a:t>
            </a:r>
          </a:p>
          <a:p>
            <a:r>
              <a:rPr lang="en-US" baseline="0" dirty="0" smtClean="0">
                <a:latin typeface="Trebuchet MS" pitchFamily="34" charset="0"/>
              </a:rPr>
              <a:t>There are now 50MM blogs on the Web – the same type of exponential growth can be seen for </a:t>
            </a:r>
            <a:r>
              <a:rPr lang="en-US" baseline="0" dirty="0" err="1" smtClean="0">
                <a:latin typeface="Trebuchet MS" pitchFamily="34" charset="0"/>
              </a:rPr>
              <a:t>Facebook</a:t>
            </a:r>
            <a:r>
              <a:rPr lang="en-US" baseline="0" dirty="0" smtClean="0">
                <a:latin typeface="Trebuchet MS" pitchFamily="34" charset="0"/>
              </a:rPr>
              <a:t>, LinkedIn, YouTube, and Wikipedia</a:t>
            </a:r>
          </a:p>
          <a:p>
            <a:r>
              <a:rPr lang="en-US" baseline="0" dirty="0" smtClean="0">
                <a:latin typeface="Trebuchet MS" pitchFamily="34" charset="0"/>
              </a:rPr>
              <a:t>These technologies are gaining considerable traction on the Web as people are finding these tools more valuable.</a:t>
            </a:r>
          </a:p>
          <a:p>
            <a:endParaRPr lang="en-US" baseline="0" dirty="0" smtClean="0">
              <a:latin typeface="Trebuchet MS" pitchFamily="34" charset="0"/>
            </a:endParaRPr>
          </a:p>
          <a:p>
            <a:r>
              <a:rPr lang="en-US" baseline="0" dirty="0" smtClean="0">
                <a:latin typeface="Trebuchet MS" pitchFamily="34" charset="0"/>
              </a:rPr>
              <a:t>When do you think your organization will get to this height of adoption of social computing tools?</a:t>
            </a:r>
          </a:p>
          <a:p>
            <a:r>
              <a:rPr lang="en-US" baseline="0" dirty="0" smtClean="0">
                <a:latin typeface="Trebuchet MS" pitchFamily="34" charset="0"/>
              </a:rPr>
              <a:t>What are the factors that drive this exponential growth? </a:t>
            </a:r>
          </a:p>
          <a:p>
            <a:r>
              <a:rPr lang="en-US" baseline="0" dirty="0" smtClean="0">
                <a:latin typeface="Trebuchet MS" pitchFamily="34" charset="0"/>
              </a:rPr>
              <a:t>How is social computing for users’ personal life different from social computing for users’ professional life?</a:t>
            </a:r>
          </a:p>
          <a:p>
            <a:endParaRPr lang="en-US" baseline="0" dirty="0" smtClean="0">
              <a:latin typeface="Trebuchet MS" pitchFamily="34" charset="0"/>
            </a:endParaRPr>
          </a:p>
          <a:p>
            <a:endParaRPr lang="en-US" baseline="0" dirty="0" smtClean="0">
              <a:latin typeface="Trebuchet MS" pitchFamily="34" charset="0"/>
            </a:endParaRPr>
          </a:p>
          <a:p>
            <a:endParaRPr lang="en-US" baseline="0" dirty="0" smtClean="0">
              <a:latin typeface="Trebuchet MS" pitchFamily="34" charset="0"/>
            </a:endParaRPr>
          </a:p>
          <a:p>
            <a:r>
              <a:rPr lang="en-US" baseline="0" dirty="0" smtClean="0">
                <a:latin typeface="Trebuchet MS" pitchFamily="34" charset="0"/>
              </a:rPr>
              <a:t>-----</a:t>
            </a:r>
          </a:p>
          <a:p>
            <a:endParaRPr lang="en-US" baseline="0" dirty="0" smtClean="0">
              <a:latin typeface="Trebuchet MS" pitchFamily="34" charset="0"/>
            </a:endParaRPr>
          </a:p>
          <a:p>
            <a:r>
              <a:rPr lang="en-US" baseline="0" dirty="0" smtClean="0">
                <a:latin typeface="Trebuchet MS" pitchFamily="34" charset="0"/>
              </a:rPr>
              <a:t>Background about Web 2.0:</a:t>
            </a:r>
            <a:endParaRPr lang="en-US" dirty="0" smtClean="0">
              <a:latin typeface="Trebuchet MS" pitchFamily="34" charset="0"/>
            </a:endParaRPr>
          </a:p>
          <a:p>
            <a:endParaRPr lang="en-US" dirty="0" smtClean="0">
              <a:latin typeface="Trebuchet MS" pitchFamily="34" charset="0"/>
            </a:endParaRPr>
          </a:p>
          <a:p>
            <a:r>
              <a:rPr lang="en-US" dirty="0" smtClean="0">
                <a:latin typeface="Trebuchet MS" pitchFamily="34" charset="0"/>
              </a:rPr>
              <a:t>Web 2.0, a phrase coined by </a:t>
            </a:r>
            <a:r>
              <a:rPr lang="en-US" dirty="0" smtClean="0">
                <a:latin typeface="Trebuchet MS" pitchFamily="34" charset="0"/>
                <a:hlinkClick r:id="rId3" action="ppaction://hlinkfile" tooltip="O'Reilly Media"/>
              </a:rPr>
              <a:t>O'Reilly Media</a:t>
            </a:r>
            <a:r>
              <a:rPr lang="en-US" dirty="0" smtClean="0">
                <a:latin typeface="Trebuchet MS" pitchFamily="34" charset="0"/>
              </a:rPr>
              <a:t> in </a:t>
            </a:r>
            <a:r>
              <a:rPr lang="en-US" dirty="0" smtClean="0">
                <a:latin typeface="Trebuchet MS" pitchFamily="34" charset="0"/>
                <a:hlinkClick r:id="rId4" action="ppaction://hlinkfile" tooltip="2003"/>
              </a:rPr>
              <a:t>2003</a:t>
            </a:r>
            <a:r>
              <a:rPr lang="en-US" baseline="30000" dirty="0" smtClean="0">
                <a:latin typeface="Trebuchet MS" pitchFamily="34" charset="0"/>
                <a:hlinkClick r:id="rId5" action="ppaction://hlinkfile"/>
              </a:rPr>
              <a:t>[1]</a:t>
            </a:r>
            <a:r>
              <a:rPr lang="en-US" dirty="0" smtClean="0">
                <a:latin typeface="Trebuchet MS" pitchFamily="34" charset="0"/>
              </a:rPr>
              <a:t> and popularized by the first Web 2.0 conference in 2004,</a:t>
            </a:r>
            <a:r>
              <a:rPr lang="en-US" baseline="30000" dirty="0" smtClean="0">
                <a:latin typeface="Trebuchet MS" pitchFamily="34" charset="0"/>
                <a:hlinkClick r:id="rId6" action="ppaction://hlinkfile"/>
              </a:rPr>
              <a:t>[2]</a:t>
            </a:r>
            <a:r>
              <a:rPr lang="en-US" dirty="0" smtClean="0">
                <a:latin typeface="Trebuchet MS" pitchFamily="34" charset="0"/>
              </a:rPr>
              <a:t> refers to a perceived second </a:t>
            </a:r>
            <a:r>
              <a:rPr lang="en-US" dirty="0" smtClean="0">
                <a:latin typeface="Trebuchet MS" pitchFamily="34" charset="0"/>
                <a:hlinkClick r:id="rId7" action="ppaction://hlinkfile" tooltip="Generation"/>
              </a:rPr>
              <a:t>generation</a:t>
            </a:r>
            <a:r>
              <a:rPr lang="en-US" dirty="0" smtClean="0">
                <a:latin typeface="Trebuchet MS" pitchFamily="34" charset="0"/>
              </a:rPr>
              <a:t> of Web-based communities and </a:t>
            </a:r>
            <a:r>
              <a:rPr lang="en-US" dirty="0" smtClean="0">
                <a:latin typeface="Trebuchet MS" pitchFamily="34" charset="0"/>
                <a:hlinkClick r:id="rId8" action="ppaction://hlinkfile" tooltip="Web service"/>
              </a:rPr>
              <a:t>hosted services</a:t>
            </a:r>
            <a:r>
              <a:rPr lang="en-US" dirty="0" smtClean="0">
                <a:latin typeface="Trebuchet MS" pitchFamily="34" charset="0"/>
              </a:rPr>
              <a:t> such as </a:t>
            </a:r>
            <a:r>
              <a:rPr lang="en-US" dirty="0" smtClean="0">
                <a:latin typeface="Trebuchet MS" pitchFamily="34" charset="0"/>
                <a:hlinkClick r:id="rId5" action="ppaction://hlinkfile" tooltip="Social networking sites"/>
              </a:rPr>
              <a:t>social networking sites</a:t>
            </a:r>
            <a:r>
              <a:rPr lang="en-US" dirty="0" smtClean="0">
                <a:latin typeface="Trebuchet MS" pitchFamily="34" charset="0"/>
              </a:rPr>
              <a:t>, </a:t>
            </a:r>
            <a:r>
              <a:rPr lang="en-US" dirty="0" smtClean="0">
                <a:latin typeface="Trebuchet MS" pitchFamily="34" charset="0"/>
                <a:hlinkClick r:id="rId6" action="ppaction://hlinkfile" tooltip="Wiki"/>
              </a:rPr>
              <a:t>wikis</a:t>
            </a:r>
            <a:r>
              <a:rPr lang="en-US" dirty="0" smtClean="0">
                <a:latin typeface="Trebuchet MS" pitchFamily="34" charset="0"/>
              </a:rPr>
              <a:t> and </a:t>
            </a:r>
            <a:r>
              <a:rPr lang="en-US" dirty="0" err="1" smtClean="0">
                <a:latin typeface="Trebuchet MS" pitchFamily="34" charset="0"/>
                <a:hlinkClick r:id="rId9" action="ppaction://hlinkfile" tooltip="Folksonomy"/>
              </a:rPr>
              <a:t>folksonomies</a:t>
            </a:r>
            <a:r>
              <a:rPr lang="en-US" dirty="0" smtClean="0">
                <a:latin typeface="Trebuchet MS" pitchFamily="34" charset="0"/>
              </a:rPr>
              <a:t> that facilitate collaboration and sharing between users.</a:t>
            </a:r>
          </a:p>
          <a:p>
            <a:endParaRPr lang="en-US" dirty="0" smtClean="0">
              <a:latin typeface="Trebuchet MS" pitchFamily="34" charset="0"/>
            </a:endParaRPr>
          </a:p>
          <a:p>
            <a:r>
              <a:rPr lang="en-US" dirty="0" smtClean="0">
                <a:latin typeface="Trebuchet MS" pitchFamily="34" charset="0"/>
              </a:rPr>
              <a:t>Industry standard definition of Web 2.0 refers to the specific technologies: blogs, wikis, RSS feeds, etc. whereas the meaning of social computing is around the experiences as a result of using such technologies.</a:t>
            </a:r>
          </a:p>
          <a:p>
            <a:endParaRPr lang="en-US" dirty="0" smtClean="0">
              <a:latin typeface="Trebuchet MS" pitchFamily="34" charset="0"/>
            </a:endParaRPr>
          </a:p>
          <a:p>
            <a:r>
              <a:rPr lang="en-US" dirty="0" smtClean="0">
                <a:latin typeface="Trebuchet MS" pitchFamily="34" charset="0"/>
              </a:rPr>
              <a:t>Basic tenets of Social Computing:</a:t>
            </a:r>
          </a:p>
          <a:p>
            <a:r>
              <a:rPr lang="en-US" dirty="0" smtClean="0">
                <a:latin typeface="Trebuchet MS" pitchFamily="34" charset="0"/>
              </a:rPr>
              <a:t>1. Innovation flows from the community to the institution. </a:t>
            </a:r>
          </a:p>
          <a:p>
            <a:r>
              <a:rPr lang="en-US" dirty="0" smtClean="0">
                <a:latin typeface="Trebuchet MS" pitchFamily="34" charset="0"/>
              </a:rPr>
              <a:t>2. Web 2.0 is about the technologies, social computing is about value added from using these technologies.</a:t>
            </a:r>
          </a:p>
          <a:p>
            <a:r>
              <a:rPr lang="en-US" dirty="0" smtClean="0">
                <a:latin typeface="Trebuchet MS" pitchFamily="34" charset="0"/>
              </a:rPr>
              <a:t>3. Users control this industry – their participation is what makes the technology successful. Web 2.0 technologies depend on participation.</a:t>
            </a:r>
          </a:p>
          <a:p>
            <a:endParaRPr lang="en-US" dirty="0" smtClean="0">
              <a:latin typeface="Trebuchet MS" pitchFamily="34" charset="0"/>
            </a:endParaRPr>
          </a:p>
          <a:p>
            <a:r>
              <a:rPr lang="en-US" dirty="0" smtClean="0">
                <a:latin typeface="Trebuchet MS" pitchFamily="34" charset="0"/>
              </a:rPr>
              <a:t>Users decide for themselves what, who and why. Online communities are increasingly driving the vision of organizations.</a:t>
            </a:r>
          </a:p>
          <a:p>
            <a:endParaRPr lang="en-US" dirty="0" smtClean="0">
              <a:latin typeface="Trebuchet MS" pitchFamily="34" charset="0"/>
            </a:endParaRPr>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91E3DB2-D20A-4187-94FD-976A1091649A}" type="slidenum">
              <a:rPr lang="en-US" smtClean="0">
                <a:latin typeface="Trebuchet MS" pitchFamily="34" charset="0"/>
              </a:rPr>
              <a:pPr>
                <a:defRPr/>
              </a:pPr>
              <a:t>4</a:t>
            </a:fld>
            <a:endParaRPr lang="en-US" dirty="0" smtClean="0">
              <a:latin typeface="Trebuchet MS"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00979"/>
          </a:xfrm>
        </p:spPr>
        <p:txBody>
          <a:bodyPr>
            <a:normAutofit lnSpcReduction="10000"/>
          </a:bodyPr>
          <a:lstStyle/>
          <a:p>
            <a:r>
              <a:rPr lang="en-US" sz="1200" u="sng" kern="1200" dirty="0" smtClean="0">
                <a:solidFill>
                  <a:schemeClr val="tx1"/>
                </a:solidFill>
                <a:effectLst/>
                <a:latin typeface="+mn-lt"/>
                <a:ea typeface="+mn-ea"/>
                <a:cs typeface="+mn-cs"/>
              </a:rPr>
              <a:t>Managed Metadata Service</a:t>
            </a:r>
          </a:p>
          <a:p>
            <a:pPr marL="342900" indent="-342900">
              <a:buFont typeface="Arial" pitchFamily="34" charset="0"/>
              <a:buChar char="•"/>
            </a:pPr>
            <a:r>
              <a:rPr lang="en-US" sz="2000" dirty="0" smtClean="0"/>
              <a:t>Tag entry UX: </a:t>
            </a:r>
            <a:r>
              <a:rPr lang="en-US" sz="1800" dirty="0" smtClean="0"/>
              <a:t>Type-ahead,</a:t>
            </a:r>
            <a:r>
              <a:rPr lang="en-US" sz="1800" baseline="0" dirty="0" smtClean="0"/>
              <a:t> </a:t>
            </a:r>
            <a:r>
              <a:rPr lang="en-US" sz="1800" dirty="0" smtClean="0"/>
              <a:t>Auto-suggest,</a:t>
            </a:r>
            <a:r>
              <a:rPr lang="en-US" sz="1800" baseline="0" dirty="0" smtClean="0"/>
              <a:t> </a:t>
            </a:r>
            <a:r>
              <a:rPr lang="en-US" sz="1800" dirty="0" smtClean="0"/>
              <a:t>Disambiguation</a:t>
            </a:r>
            <a:endParaRPr lang="en-US" sz="2000" dirty="0" smtClean="0"/>
          </a:p>
          <a:p>
            <a:pPr marL="342900" indent="-342900">
              <a:lnSpc>
                <a:spcPct val="85000"/>
              </a:lnSpc>
              <a:buFont typeface="Arial" pitchFamily="34" charset="0"/>
              <a:buChar char="•"/>
            </a:pPr>
            <a:r>
              <a:rPr lang="en-US" sz="2000" dirty="0" smtClean="0"/>
              <a:t>Bind to SharePoint List column</a:t>
            </a:r>
          </a:p>
          <a:p>
            <a:pPr marL="342900" indent="-342900">
              <a:lnSpc>
                <a:spcPct val="85000"/>
              </a:lnSpc>
              <a:buFont typeface="Arial" pitchFamily="34" charset="0"/>
              <a:buChar char="•"/>
            </a:pPr>
            <a:r>
              <a:rPr lang="en-US" sz="2000" dirty="0" smtClean="0"/>
              <a:t>Filtering: </a:t>
            </a:r>
            <a:r>
              <a:rPr lang="en-US" sz="1800" dirty="0" smtClean="0"/>
              <a:t>Exclusive (prop = value), Inclusive (prop ‘under’ value)</a:t>
            </a:r>
          </a:p>
          <a:p>
            <a:pPr marL="342900" indent="-342900">
              <a:lnSpc>
                <a:spcPct val="85000"/>
              </a:lnSpc>
              <a:buFont typeface="Arial" pitchFamily="34" charset="0"/>
              <a:buChar char="•"/>
            </a:pPr>
            <a:r>
              <a:rPr lang="en-US" sz="2000" dirty="0" smtClean="0"/>
              <a:t>Integration with Site Navigation:</a:t>
            </a:r>
          </a:p>
          <a:p>
            <a:pPr marL="800100" lvl="1" indent="-342900">
              <a:lnSpc>
                <a:spcPct val="85000"/>
              </a:lnSpc>
              <a:buFont typeface="Arial" pitchFamily="34" charset="0"/>
              <a:buChar char="•"/>
            </a:pPr>
            <a:r>
              <a:rPr lang="en-US" sz="2000" dirty="0" smtClean="0"/>
              <a:t>1 or many Term Sets for multi-lingual, synonyms</a:t>
            </a:r>
          </a:p>
          <a:p>
            <a:pPr marL="800100" lvl="1" indent="-342900">
              <a:lnSpc>
                <a:spcPct val="85000"/>
              </a:lnSpc>
              <a:buFont typeface="Arial" pitchFamily="34" charset="0"/>
              <a:buChar char="•"/>
            </a:pPr>
            <a:r>
              <a:rPr lang="en-US" sz="2000" dirty="0" smtClean="0"/>
              <a:t>Term management to merge, copy and reuse terms</a:t>
            </a:r>
            <a:endParaRPr lang="en-US" sz="1800" dirty="0" smtClean="0"/>
          </a:p>
          <a:p>
            <a:pPr marL="800100" lvl="1" indent="-342900">
              <a:lnSpc>
                <a:spcPct val="85000"/>
              </a:lnSpc>
              <a:buFont typeface="Arial" pitchFamily="34" charset="0"/>
              <a:buChar char="•"/>
            </a:pPr>
            <a:r>
              <a:rPr lang="en-US" sz="2000" dirty="0" err="1" smtClean="0"/>
              <a:t>Termset</a:t>
            </a:r>
            <a:r>
              <a:rPr lang="en-US" sz="2000" dirty="0" smtClean="0"/>
              <a:t> importer</a:t>
            </a:r>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
        <p:nvSpPr>
          <p:cNvPr id="5" name="Footer Placeholder 4"/>
          <p:cNvSpPr>
            <a:spLocks noGrp="1"/>
          </p:cNvSpPr>
          <p:nvPr>
            <p:ph type="ftr" sz="quarter" idx="11"/>
          </p:nvPr>
        </p:nvSpPr>
        <p:spPr/>
        <p:txBody>
          <a:bodyPr/>
          <a:lstStyle/>
          <a:p>
            <a:r>
              <a:rPr lang="en-US" smtClean="0">
                <a:solidFill>
                  <a:srgbClr xmlns:mc="http://schemas.openxmlformats.org/markup-compatibility/2006" xmlns:a14="http://schemas.microsoft.com/office/drawing/2010/main" val="000000" mc:Ignorable=""/>
                </a:solidFill>
              </a:rPr>
              <a:t>© 2009 Microsoft Corporation. All rights reserved. Microsoft, Windows, Windows Vista and other product names are or may be registered trademarks and/or trademarks in the U.S. and/or other countries.</a:t>
            </a:r>
          </a:p>
          <a:p>
            <a:r>
              <a:rPr lang="en-US" sz="400" smtClean="0">
                <a:solidFill>
                  <a:srgbClr xmlns:mc="http://schemas.openxmlformats.org/markup-compatibility/2006" xmlns:a14="http://schemas.microsoft.com/office/drawing/2010/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smtClean="0">
                <a:solidFill>
                  <a:srgbClr xmlns:mc="http://schemas.openxmlformats.org/markup-compatibility/2006" xmlns:a14="http://schemas.microsoft.com/office/drawing/2010/main" val="000000" mc:Ignorable=""/>
                </a:solidFill>
              </a:rPr>
            </a:br>
            <a:r>
              <a:rPr lang="en-US" sz="400" smtClean="0">
                <a:solidFill>
                  <a:srgbClr xmlns:mc="http://schemas.openxmlformats.org/markup-compatibility/2006" xmlns:a14="http://schemas.microsoft.com/office/drawing/2010/main" val="000000" mc:Ignorable=""/>
                </a:solidFill>
              </a:rPr>
              <a:t>MICROSOFT MAKES NO WARRANTIES, EXPRESS, IMPLIED OR STATUTORY, AS TO THE INFORMATION IN THIS PRESENTATION.</a:t>
            </a:r>
            <a:endParaRPr lang="en-US" sz="400" dirty="0"/>
          </a:p>
        </p:txBody>
      </p:sp>
      <p:sp>
        <p:nvSpPr>
          <p:cNvPr id="6" name="Header Placeholder 5"/>
          <p:cNvSpPr>
            <a:spLocks noGrp="1"/>
          </p:cNvSpPr>
          <p:nvPr>
            <p:ph type="hdr" sz="quarter" idx="12"/>
          </p:nvPr>
        </p:nvSpPr>
        <p:spPr/>
        <p:txBody>
          <a:bodyPr/>
          <a:lstStyle/>
          <a:p>
            <a:r>
              <a:rPr lang="en-US" smtClean="0"/>
              <a:t>Microsoft SharePoint</a:t>
            </a:r>
            <a:endParaRPr lang="en-US" dirty="0"/>
          </a:p>
        </p:txBody>
      </p:sp>
      <p:sp>
        <p:nvSpPr>
          <p:cNvPr id="7" name="Date Placeholder 6"/>
          <p:cNvSpPr>
            <a:spLocks noGrp="1"/>
          </p:cNvSpPr>
          <p:nvPr>
            <p:ph type="dt" idx="13"/>
          </p:nvPr>
        </p:nvSpPr>
        <p:spPr/>
        <p:txBody>
          <a:bodyPr/>
          <a:lstStyle/>
          <a:p>
            <a:fld id="{1BC80B5B-DC58-4518-A0B1-BF40E43BD8DF}" type="datetime1">
              <a:rPr lang="en-US" smtClean="0"/>
              <a:t>5/19/2010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
        <p:nvSpPr>
          <p:cNvPr id="5" name="Footer Placeholder 4"/>
          <p:cNvSpPr>
            <a:spLocks noGrp="1"/>
          </p:cNvSpPr>
          <p:nvPr>
            <p:ph type="ftr" sz="quarter" idx="11"/>
          </p:nvPr>
        </p:nvSpPr>
        <p:spPr/>
        <p:txBody>
          <a:bodyPr/>
          <a:lstStyle/>
          <a:p>
            <a:r>
              <a:rPr lang="en-US" smtClean="0">
                <a:solidFill>
                  <a:srgbClr xmlns:mc="http://schemas.openxmlformats.org/markup-compatibility/2006" xmlns:a14="http://schemas.microsoft.com/office/drawing/2010/main" val="000000" mc:Ignorable=""/>
                </a:solidFill>
              </a:rPr>
              <a:t>© 2009 Microsoft Corporation. All rights reserved. Microsoft, Windows, Windows Vista and other product names are or may be registered trademarks and/or trademarks in the U.S. and/or other countries.</a:t>
            </a:r>
          </a:p>
          <a:p>
            <a:r>
              <a:rPr lang="en-US" sz="400" smtClean="0">
                <a:solidFill>
                  <a:srgbClr xmlns:mc="http://schemas.openxmlformats.org/markup-compatibility/2006" xmlns:a14="http://schemas.microsoft.com/office/drawing/2010/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smtClean="0">
                <a:solidFill>
                  <a:srgbClr xmlns:mc="http://schemas.openxmlformats.org/markup-compatibility/2006" xmlns:a14="http://schemas.microsoft.com/office/drawing/2010/main" val="000000" mc:Ignorable=""/>
                </a:solidFill>
              </a:rPr>
            </a:br>
            <a:r>
              <a:rPr lang="en-US" sz="400" smtClean="0">
                <a:solidFill>
                  <a:srgbClr xmlns:mc="http://schemas.openxmlformats.org/markup-compatibility/2006" xmlns:a14="http://schemas.microsoft.com/office/drawing/2010/main" val="000000" mc:Ignorable=""/>
                </a:solidFill>
              </a:rPr>
              <a:t>MICROSOFT MAKES NO WARRANTIES, EXPRESS, IMPLIED OR STATUTORY, AS TO THE INFORMATION IN THIS PRESENTATION.</a:t>
            </a:r>
            <a:endParaRPr lang="en-US" sz="400" dirty="0"/>
          </a:p>
        </p:txBody>
      </p:sp>
      <p:sp>
        <p:nvSpPr>
          <p:cNvPr id="6" name="Header Placeholder 5"/>
          <p:cNvSpPr>
            <a:spLocks noGrp="1"/>
          </p:cNvSpPr>
          <p:nvPr>
            <p:ph type="hdr" sz="quarter" idx="12"/>
          </p:nvPr>
        </p:nvSpPr>
        <p:spPr/>
        <p:txBody>
          <a:bodyPr/>
          <a:lstStyle/>
          <a:p>
            <a:r>
              <a:rPr lang="en-US" smtClean="0"/>
              <a:t>Microsoft SharePoint</a:t>
            </a:r>
            <a:endParaRPr lang="en-US" dirty="0"/>
          </a:p>
        </p:txBody>
      </p:sp>
      <p:sp>
        <p:nvSpPr>
          <p:cNvPr id="7" name="Date Placeholder 6"/>
          <p:cNvSpPr>
            <a:spLocks noGrp="1"/>
          </p:cNvSpPr>
          <p:nvPr>
            <p:ph type="dt" idx="13"/>
          </p:nvPr>
        </p:nvSpPr>
        <p:spPr/>
        <p:txBody>
          <a:bodyPr/>
          <a:lstStyle/>
          <a:p>
            <a:fld id="{DFB70158-AB10-4781-9085-0995DDBA2FA8}" type="datetime1">
              <a:rPr lang="en-US" smtClean="0"/>
              <a:t>5/19/2010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pPr marL="285750" indent="-285750">
              <a:buAutoNum type="romanUcPeriod"/>
            </a:pPr>
            <a:r>
              <a:rPr lang="en-US" b="1" u="sng" dirty="0" smtClean="0"/>
              <a:t>Office Integration</a:t>
            </a:r>
          </a:p>
          <a:p>
            <a:pPr marL="0" indent="0">
              <a:buNone/>
            </a:pPr>
            <a:endParaRPr lang="en-US" b="1" u="sng" dirty="0" smtClean="0"/>
          </a:p>
          <a:p>
            <a:pPr marL="0" indent="0">
              <a:buNone/>
            </a:pPr>
            <a:r>
              <a:rPr lang="en-US" b="0" u="none" dirty="0" smtClean="0"/>
              <a:t>Text</a:t>
            </a:r>
          </a:p>
          <a:p>
            <a:pPr marL="0" indent="0">
              <a:buNone/>
            </a:pPr>
            <a:endParaRPr lang="en-US" b="1" u="sng" dirty="0" smtClean="0"/>
          </a:p>
          <a:p>
            <a:pPr marL="228600" indent="-228600">
              <a:buAutoNum type="alphaUcPeriod"/>
            </a:pPr>
            <a:r>
              <a:rPr lang="en-US" b="1" dirty="0" smtClean="0"/>
              <a:t>Locate Media by Term Store</a:t>
            </a:r>
          </a:p>
          <a:p>
            <a:pPr marL="228600" indent="-228600">
              <a:buAutoNum type="alphaUcPeriod"/>
            </a:pPr>
            <a:endParaRPr lang="en-US" b="1" dirty="0" smtClean="0"/>
          </a:p>
          <a:p>
            <a:pPr marL="228600" indent="-228600">
              <a:buAutoNum type="alphaUcPeriod"/>
            </a:pPr>
            <a:r>
              <a:rPr lang="en-US" b="1" dirty="0" smtClean="0"/>
              <a:t>Insert Screenshot of Selecting</a:t>
            </a:r>
            <a:r>
              <a:rPr lang="en-US" b="1" baseline="0" dirty="0" smtClean="0"/>
              <a:t> Media Process</a:t>
            </a:r>
            <a:endParaRPr lang="en-US" b="1"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28</a:t>
            </a:fld>
            <a:endParaRPr lang="en-US">
              <a:latin typeface="Segoe" pitchFamily="34" charset="0"/>
            </a:endParaRPr>
          </a:p>
        </p:txBody>
      </p:sp>
    </p:spTree>
    <p:extLst>
      <p:ext uri="{BB962C8B-B14F-4D97-AF65-F5344CB8AC3E}">
        <p14:creationId xmlns:p14="http://schemas.microsoft.com/office/powerpoint/2010/main" val="1727498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
        <p:nvSpPr>
          <p:cNvPr id="5" name="Footer Placeholder 4"/>
          <p:cNvSpPr>
            <a:spLocks noGrp="1"/>
          </p:cNvSpPr>
          <p:nvPr>
            <p:ph type="ftr" sz="quarter" idx="11"/>
          </p:nvPr>
        </p:nvSpPr>
        <p:spPr/>
        <p:txBody>
          <a:bodyPr/>
          <a:lstStyle/>
          <a:p>
            <a:r>
              <a:rPr lang="en-US" smtClean="0">
                <a:solidFill>
                  <a:srgbClr xmlns:mc="http://schemas.openxmlformats.org/markup-compatibility/2006" xmlns:a14="http://schemas.microsoft.com/office/drawing/2010/main" val="000000" mc:Ignorable=""/>
                </a:solidFill>
              </a:rPr>
              <a:t>© 2009 Microsoft Corporation. All rights reserved. Microsoft, Windows, Windows Vista and other product names are or may be registered trademarks and/or trademarks in the U.S. and/or other countries.</a:t>
            </a:r>
          </a:p>
          <a:p>
            <a:r>
              <a:rPr lang="en-US" sz="400" smtClean="0">
                <a:solidFill>
                  <a:srgbClr xmlns:mc="http://schemas.openxmlformats.org/markup-compatibility/2006" xmlns:a14="http://schemas.microsoft.com/office/drawing/2010/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smtClean="0">
                <a:solidFill>
                  <a:srgbClr xmlns:mc="http://schemas.openxmlformats.org/markup-compatibility/2006" xmlns:a14="http://schemas.microsoft.com/office/drawing/2010/main" val="000000" mc:Ignorable=""/>
                </a:solidFill>
              </a:rPr>
            </a:br>
            <a:r>
              <a:rPr lang="en-US" sz="400" smtClean="0">
                <a:solidFill>
                  <a:srgbClr xmlns:mc="http://schemas.openxmlformats.org/markup-compatibility/2006" xmlns:a14="http://schemas.microsoft.com/office/drawing/2010/main" val="000000" mc:Ignorable=""/>
                </a:solidFill>
              </a:rPr>
              <a:t>MICROSOFT MAKES NO WARRANTIES, EXPRESS, IMPLIED OR STATUTORY, AS TO THE INFORMATION IN THIS PRESENTATION.</a:t>
            </a:r>
            <a:endParaRPr lang="en-US" sz="400" dirty="0"/>
          </a:p>
        </p:txBody>
      </p:sp>
      <p:sp>
        <p:nvSpPr>
          <p:cNvPr id="6" name="Header Placeholder 5"/>
          <p:cNvSpPr>
            <a:spLocks noGrp="1"/>
          </p:cNvSpPr>
          <p:nvPr>
            <p:ph type="hdr" sz="quarter" idx="12"/>
          </p:nvPr>
        </p:nvSpPr>
        <p:spPr/>
        <p:txBody>
          <a:bodyPr/>
          <a:lstStyle/>
          <a:p>
            <a:r>
              <a:rPr lang="en-US" smtClean="0"/>
              <a:t>Microsoft SharePoint</a:t>
            </a:r>
            <a:endParaRPr lang="en-US" dirty="0"/>
          </a:p>
        </p:txBody>
      </p:sp>
      <p:sp>
        <p:nvSpPr>
          <p:cNvPr id="7" name="Date Placeholder 6"/>
          <p:cNvSpPr>
            <a:spLocks noGrp="1"/>
          </p:cNvSpPr>
          <p:nvPr>
            <p:ph type="dt" idx="13"/>
          </p:nvPr>
        </p:nvSpPr>
        <p:spPr/>
        <p:txBody>
          <a:bodyPr/>
          <a:lstStyle/>
          <a:p>
            <a:fld id="{487295F1-0ADE-4B6C-BA35-27FA952E7F8C}" type="datetime1">
              <a:rPr lang="en-US" smtClean="0"/>
              <a:t>5/19/2010</a:t>
            </a:fld>
            <a:endParaRPr lang="en-US" dirty="0"/>
          </a:p>
        </p:txBody>
      </p:sp>
    </p:spTree>
    <p:extLst>
      <p:ext uri="{BB962C8B-B14F-4D97-AF65-F5344CB8AC3E}">
        <p14:creationId xmlns:p14="http://schemas.microsoft.com/office/powerpoint/2010/main" val="112658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
        <p:nvSpPr>
          <p:cNvPr id="5" name="Footer Placeholder 4"/>
          <p:cNvSpPr>
            <a:spLocks noGrp="1"/>
          </p:cNvSpPr>
          <p:nvPr>
            <p:ph type="ftr" sz="quarter" idx="11"/>
          </p:nvPr>
        </p:nvSpPr>
        <p:spPr/>
        <p:txBody>
          <a:bodyPr/>
          <a:lstStyle/>
          <a:p>
            <a:r>
              <a:rPr lang="en-US" smtClean="0">
                <a:solidFill>
                  <a:srgbClr xmlns:mc="http://schemas.openxmlformats.org/markup-compatibility/2006" xmlns:a14="http://schemas.microsoft.com/office/drawing/2010/main" val="000000" mc:Ignorable=""/>
                </a:solidFill>
              </a:rPr>
              <a:t>© 2009 Microsoft Corporation. All rights reserved. Microsoft, Windows, Windows Vista and other product names are or may be registered trademarks and/or trademarks in the U.S. and/or other countries.</a:t>
            </a:r>
          </a:p>
          <a:p>
            <a:r>
              <a:rPr lang="en-US" sz="400" smtClean="0">
                <a:solidFill>
                  <a:srgbClr xmlns:mc="http://schemas.openxmlformats.org/markup-compatibility/2006" xmlns:a14="http://schemas.microsoft.com/office/drawing/2010/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smtClean="0">
                <a:solidFill>
                  <a:srgbClr xmlns:mc="http://schemas.openxmlformats.org/markup-compatibility/2006" xmlns:a14="http://schemas.microsoft.com/office/drawing/2010/main" val="000000" mc:Ignorable=""/>
                </a:solidFill>
              </a:rPr>
            </a:br>
            <a:r>
              <a:rPr lang="en-US" sz="400" smtClean="0">
                <a:solidFill>
                  <a:srgbClr xmlns:mc="http://schemas.openxmlformats.org/markup-compatibility/2006" xmlns:a14="http://schemas.microsoft.com/office/drawing/2010/main" val="000000" mc:Ignorable=""/>
                </a:solidFill>
              </a:rPr>
              <a:t>MICROSOFT MAKES NO WARRANTIES, EXPRESS, IMPLIED OR STATUTORY, AS TO THE INFORMATION IN THIS PRESENTATION.</a:t>
            </a:r>
            <a:endParaRPr lang="en-US" sz="400" dirty="0"/>
          </a:p>
        </p:txBody>
      </p:sp>
      <p:sp>
        <p:nvSpPr>
          <p:cNvPr id="6" name="Header Placeholder 5"/>
          <p:cNvSpPr>
            <a:spLocks noGrp="1"/>
          </p:cNvSpPr>
          <p:nvPr>
            <p:ph type="hdr" sz="quarter" idx="12"/>
          </p:nvPr>
        </p:nvSpPr>
        <p:spPr/>
        <p:txBody>
          <a:bodyPr/>
          <a:lstStyle/>
          <a:p>
            <a:r>
              <a:rPr lang="en-US" smtClean="0"/>
              <a:t>Microsoft SharePoint</a:t>
            </a:r>
            <a:endParaRPr lang="en-US" dirty="0"/>
          </a:p>
        </p:txBody>
      </p:sp>
      <p:sp>
        <p:nvSpPr>
          <p:cNvPr id="7" name="Date Placeholder 6"/>
          <p:cNvSpPr>
            <a:spLocks noGrp="1"/>
          </p:cNvSpPr>
          <p:nvPr>
            <p:ph type="dt" idx="13"/>
          </p:nvPr>
        </p:nvSpPr>
        <p:spPr/>
        <p:txBody>
          <a:bodyPr/>
          <a:lstStyle/>
          <a:p>
            <a:fld id="{DA165E43-830B-4A33-9AEC-50BCC414C039}" type="datetime1">
              <a:rPr lang="en-US" smtClean="0"/>
              <a:t>5/19/2010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8800" u="sng" dirty="0" smtClean="0"/>
              <a:t>Video in SharePoint</a:t>
            </a:r>
            <a:endParaRPr lang="en-US" sz="8400" u="sng" dirty="0" smtClean="0"/>
          </a:p>
          <a:p>
            <a:pPr marL="173736" indent="-173736">
              <a:buFont typeface="Arial" pitchFamily="34" charset="0"/>
              <a:buChar char="•"/>
            </a:pPr>
            <a:r>
              <a:rPr lang="en-US" sz="8400" dirty="0" smtClean="0"/>
              <a:t>Parity with Documents</a:t>
            </a:r>
          </a:p>
          <a:p>
            <a:pPr marL="173736" indent="-173736">
              <a:buFont typeface="Arial" pitchFamily="34" charset="0"/>
              <a:buChar char="•"/>
            </a:pPr>
            <a:r>
              <a:rPr lang="en-US" sz="8400" dirty="0" smtClean="0"/>
              <a:t>Streamed from on-disk cache</a:t>
            </a:r>
          </a:p>
          <a:p>
            <a:pPr marL="630936" lvl="1" indent="-173736">
              <a:buFont typeface="Arial" pitchFamily="34" charset="0"/>
              <a:buChar char="•"/>
            </a:pPr>
            <a:r>
              <a:rPr lang="en-US" sz="8400" dirty="0" smtClean="0"/>
              <a:t>IIS bitrate throttling module regulates streaming</a:t>
            </a:r>
          </a:p>
          <a:p>
            <a:pPr marL="630936" lvl="1" indent="-173736">
              <a:buFont typeface="Arial" pitchFamily="34" charset="0"/>
              <a:buChar char="•"/>
            </a:pPr>
            <a:r>
              <a:rPr lang="en-US" sz="8400" dirty="0" smtClean="0"/>
              <a:t>Burst upfront, then delivers at encoded bitrate</a:t>
            </a:r>
          </a:p>
          <a:p>
            <a:pPr marL="630936" lvl="1" indent="-173736">
              <a:buFont typeface="Arial" pitchFamily="34" charset="0"/>
              <a:buChar char="•"/>
            </a:pPr>
            <a:r>
              <a:rPr lang="en-US" sz="8400" dirty="0" smtClean="0"/>
              <a:t>Supports seeking</a:t>
            </a:r>
          </a:p>
          <a:p>
            <a:pPr marL="173736" lvl="0" indent="-173736">
              <a:buFont typeface="Arial" pitchFamily="34" charset="0"/>
              <a:buChar char="•"/>
            </a:pPr>
            <a:r>
              <a:rPr lang="en-US" sz="8400" dirty="0" smtClean="0"/>
              <a:t>Stored in SQL or external BLOB store</a:t>
            </a:r>
          </a:p>
          <a:p>
            <a:pPr marL="173736" lvl="0" indent="-173736">
              <a:buFont typeface="Arial" pitchFamily="34" charset="0"/>
              <a:buChar char="•"/>
            </a:pPr>
            <a:r>
              <a:rPr lang="en-US" sz="8000" dirty="0" smtClean="0"/>
              <a:t>Silverlight player</a:t>
            </a:r>
          </a:p>
          <a:p>
            <a:pPr marL="630936" lvl="1" indent="-173736">
              <a:buFont typeface="Arial" pitchFamily="34" charset="0"/>
              <a:buChar char="•"/>
            </a:pPr>
            <a:r>
              <a:rPr lang="en-US" sz="8000" dirty="0" smtClean="0"/>
              <a:t>Field control and </a:t>
            </a:r>
            <a:r>
              <a:rPr lang="en-US" sz="8000" dirty="0" err="1" smtClean="0"/>
              <a:t>Webpart</a:t>
            </a:r>
            <a:endParaRPr lang="en-US" sz="8000" dirty="0" smtClean="0"/>
          </a:p>
          <a:p>
            <a:pPr marL="630936" lvl="1" indent="-173736">
              <a:buFont typeface="Arial" pitchFamily="34" charset="0"/>
              <a:buChar char="•"/>
            </a:pPr>
            <a:r>
              <a:rPr lang="en-US" sz="8000" dirty="0" smtClean="0"/>
              <a:t>Skin-able</a:t>
            </a:r>
          </a:p>
          <a:p>
            <a:pPr marL="630936" lvl="1" indent="-173736">
              <a:buFont typeface="Arial" pitchFamily="34" charset="0"/>
              <a:buChar char="•"/>
            </a:pPr>
            <a:r>
              <a:rPr lang="en-US" sz="8000" dirty="0" smtClean="0"/>
              <a:t>Plays both internal and external video</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9783578-A6E4-4524-93BE-42B1E7384F74}"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solidFill>
                  <a:srgbClr xmlns:mc="http://schemas.openxmlformats.org/markup-compatibility/2006" xmlns:a14="http://schemas.microsoft.com/office/drawing/2010/main" val="000000" mc:Ignorable=""/>
                </a:solidFill>
              </a:rPr>
              <a:t>© 2009 Microsoft Corporation. All rights reserved. Microsoft, Windows, Windows Vista and other product names are or may be registered trademarks and/or trademarks in the U.S. and/or other countries.</a:t>
            </a:r>
          </a:p>
          <a:p>
            <a:r>
              <a:rPr lang="en-US" sz="400" smtClean="0">
                <a:solidFill>
                  <a:srgbClr xmlns:mc="http://schemas.openxmlformats.org/markup-compatibility/2006" xmlns:a14="http://schemas.microsoft.com/office/drawing/2010/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smtClean="0">
                <a:solidFill>
                  <a:srgbClr xmlns:mc="http://schemas.openxmlformats.org/markup-compatibility/2006" xmlns:a14="http://schemas.microsoft.com/office/drawing/2010/main" val="000000" mc:Ignorable=""/>
                </a:solidFill>
              </a:rPr>
            </a:br>
            <a:r>
              <a:rPr lang="en-US" sz="400" smtClean="0">
                <a:solidFill>
                  <a:srgbClr xmlns:mc="http://schemas.openxmlformats.org/markup-compatibility/2006" xmlns:a14="http://schemas.microsoft.com/office/drawing/2010/main" val="000000" mc:Ignorable=""/>
                </a:solidFill>
              </a:rPr>
              <a:t>MICROSOFT MAKES NO WARRANTIES, EXPRESS, IMPLIED OR STATUTORY, AS TO THE INFORMATION IN THIS PRESENTATION.</a:t>
            </a:r>
            <a:endParaRPr lang="en-US" sz="400" dirty="0"/>
          </a:p>
        </p:txBody>
      </p:sp>
      <p:sp>
        <p:nvSpPr>
          <p:cNvPr id="6" name="Header Placeholder 5"/>
          <p:cNvSpPr>
            <a:spLocks noGrp="1"/>
          </p:cNvSpPr>
          <p:nvPr>
            <p:ph type="hdr" sz="quarter" idx="12"/>
          </p:nvPr>
        </p:nvSpPr>
        <p:spPr/>
        <p:txBody>
          <a:bodyPr/>
          <a:lstStyle/>
          <a:p>
            <a:r>
              <a:rPr lang="en-US" smtClean="0"/>
              <a:t>Microsoft SharePoint</a:t>
            </a:r>
            <a:endParaRPr lang="en-US" dirty="0"/>
          </a:p>
        </p:txBody>
      </p:sp>
      <p:sp>
        <p:nvSpPr>
          <p:cNvPr id="7" name="Date Placeholder 6"/>
          <p:cNvSpPr>
            <a:spLocks noGrp="1"/>
          </p:cNvSpPr>
          <p:nvPr>
            <p:ph type="dt" idx="13"/>
          </p:nvPr>
        </p:nvSpPr>
        <p:spPr/>
        <p:txBody>
          <a:bodyPr/>
          <a:lstStyle/>
          <a:p>
            <a:fld id="{B3E694EE-D0BA-4C3B-B242-FF76B2411287}" type="datetime1">
              <a:rPr lang="en-US" smtClean="0"/>
              <a:t>5/19/2010</a:t>
            </a:fld>
            <a:endParaRPr lang="en-US" dirty="0"/>
          </a:p>
        </p:txBody>
      </p:sp>
    </p:spTree>
    <p:extLst>
      <p:ext uri="{BB962C8B-B14F-4D97-AF65-F5344CB8AC3E}">
        <p14:creationId xmlns:p14="http://schemas.microsoft.com/office/powerpoint/2010/main" val="3503542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
        <p:nvSpPr>
          <p:cNvPr id="5" name="Footer Placeholder 4"/>
          <p:cNvSpPr>
            <a:spLocks noGrp="1"/>
          </p:cNvSpPr>
          <p:nvPr>
            <p:ph type="ftr" sz="quarter" idx="11"/>
          </p:nvPr>
        </p:nvSpPr>
        <p:spPr/>
        <p:txBody>
          <a:bodyPr/>
          <a:lstStyle/>
          <a:p>
            <a:r>
              <a:rPr lang="en-US" smtClean="0">
                <a:solidFill>
                  <a:srgbClr xmlns:mc="http://schemas.openxmlformats.org/markup-compatibility/2006" xmlns:a14="http://schemas.microsoft.com/office/drawing/2010/main" val="000000" mc:Ignorable=""/>
                </a:solidFill>
              </a:rPr>
              <a:t>© 2009 Microsoft Corporation. All rights reserved. Microsoft, Windows, Windows Vista and other product names are or may be registered trademarks and/or trademarks in the U.S. and/or other countries.</a:t>
            </a:r>
          </a:p>
          <a:p>
            <a:r>
              <a:rPr lang="en-US" sz="400" smtClean="0">
                <a:solidFill>
                  <a:srgbClr xmlns:mc="http://schemas.openxmlformats.org/markup-compatibility/2006" xmlns:a14="http://schemas.microsoft.com/office/drawing/2010/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smtClean="0">
                <a:solidFill>
                  <a:srgbClr xmlns:mc="http://schemas.openxmlformats.org/markup-compatibility/2006" xmlns:a14="http://schemas.microsoft.com/office/drawing/2010/main" val="000000" mc:Ignorable=""/>
                </a:solidFill>
              </a:rPr>
            </a:br>
            <a:r>
              <a:rPr lang="en-US" sz="400" smtClean="0">
                <a:solidFill>
                  <a:srgbClr xmlns:mc="http://schemas.openxmlformats.org/markup-compatibility/2006" xmlns:a14="http://schemas.microsoft.com/office/drawing/2010/main" val="000000" mc:Ignorable=""/>
                </a:solidFill>
              </a:rPr>
              <a:t>MICROSOFT MAKES NO WARRANTIES, EXPRESS, IMPLIED OR STATUTORY, AS TO THE INFORMATION IN THIS PRESENTATION.</a:t>
            </a:r>
            <a:endParaRPr lang="en-US" sz="400" dirty="0"/>
          </a:p>
        </p:txBody>
      </p:sp>
      <p:sp>
        <p:nvSpPr>
          <p:cNvPr id="6" name="Header Placeholder 5"/>
          <p:cNvSpPr>
            <a:spLocks noGrp="1"/>
          </p:cNvSpPr>
          <p:nvPr>
            <p:ph type="hdr" sz="quarter" idx="12"/>
          </p:nvPr>
        </p:nvSpPr>
        <p:spPr/>
        <p:txBody>
          <a:bodyPr/>
          <a:lstStyle/>
          <a:p>
            <a:r>
              <a:rPr lang="en-US" smtClean="0"/>
              <a:t>Microsoft SharePoint</a:t>
            </a:r>
            <a:endParaRPr lang="en-US" dirty="0"/>
          </a:p>
        </p:txBody>
      </p:sp>
      <p:sp>
        <p:nvSpPr>
          <p:cNvPr id="7" name="Date Placeholder 6"/>
          <p:cNvSpPr>
            <a:spLocks noGrp="1"/>
          </p:cNvSpPr>
          <p:nvPr>
            <p:ph type="dt" idx="13"/>
          </p:nvPr>
        </p:nvSpPr>
        <p:spPr/>
        <p:txBody>
          <a:bodyPr/>
          <a:lstStyle/>
          <a:p>
            <a:fld id="{0AE42421-9CA2-4D02-BB18-2D6DFA28F751}" type="datetime1">
              <a:rPr lang="en-US" smtClean="0"/>
              <a:t>5/19/2010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Microsoft SharePoint</a:t>
            </a:r>
            <a:endParaRPr lang="en-US" dirty="0"/>
          </a:p>
        </p:txBody>
      </p:sp>
      <p:sp>
        <p:nvSpPr>
          <p:cNvPr id="5" name="Date Placeholder 4"/>
          <p:cNvSpPr>
            <a:spLocks noGrp="1"/>
          </p:cNvSpPr>
          <p:nvPr>
            <p:ph type="dt" idx="11"/>
          </p:nvPr>
        </p:nvSpPr>
        <p:spPr/>
        <p:txBody>
          <a:bodyPr/>
          <a:lstStyle/>
          <a:p>
            <a:fld id="{B1E11731-773B-4CFE-A38C-999BEF4618AC}" type="datetime1">
              <a:rPr lang="en-US" smtClean="0"/>
              <a:t>5/19/2010</a:t>
            </a:fld>
            <a:endParaRPr lang="en-US" dirty="0"/>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10/main" val="000000" mc:Ignorable=""/>
                </a:solidFill>
              </a:rPr>
              <a:t>© 2009 Microsoft Corporation. All rights reserved. Microsoft, Windows, Windows Vista and other product names are or may be registered trademarks and/or trademarks in the U.S. and/or other countries.</a:t>
            </a:r>
          </a:p>
          <a:p>
            <a:r>
              <a:rPr lang="en-US" sz="400" smtClean="0">
                <a:solidFill>
                  <a:srgbClr xmlns:mc="http://schemas.openxmlformats.org/markup-compatibility/2006" xmlns:a14="http://schemas.microsoft.com/office/drawing/2010/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smtClean="0">
                <a:solidFill>
                  <a:srgbClr xmlns:mc="http://schemas.openxmlformats.org/markup-compatibility/2006" xmlns:a14="http://schemas.microsoft.com/office/drawing/2010/main" val="000000" mc:Ignorable=""/>
                </a:solidFill>
              </a:rPr>
            </a:br>
            <a:r>
              <a:rPr lang="en-US" sz="400" smtClean="0">
                <a:solidFill>
                  <a:srgbClr xmlns:mc="http://schemas.openxmlformats.org/markup-compatibility/2006" xmlns:a14="http://schemas.microsoft.com/office/drawing/2010/main" val="000000" mc:Ignorable=""/>
                </a:solidFill>
              </a:rPr>
              <a:t>MICROSOFT MAKES NO WARRANTIES, EXPRESS, IMPLIED OR STATUTORY, AS TO THE INFORMATION IN THIS PRESENTATION.</a:t>
            </a:r>
            <a:endParaRPr lang="en-US" sz="400" dirty="0"/>
          </a:p>
        </p:txBody>
      </p:sp>
      <p:sp>
        <p:nvSpPr>
          <p:cNvPr id="7" name="Slide Number Placeholder 6"/>
          <p:cNvSpPr>
            <a:spLocks noGrp="1"/>
          </p:cNvSpPr>
          <p:nvPr>
            <p:ph type="sldNum" sz="quarter" idx="13"/>
          </p:nvPr>
        </p:nvSpPr>
        <p:spPr/>
        <p:txBody>
          <a:bodyPr/>
          <a:lstStyle/>
          <a:p>
            <a:fld id="{6DEEE469-02FB-4F06-ACBE-8FCE8113416C}" type="slidenum">
              <a:rPr lang="en-US" smtClean="0"/>
              <a:pPr/>
              <a:t>34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Microsoft SharePoint</a:t>
            </a:r>
            <a:endParaRPr lang="en-US" dirty="0"/>
          </a:p>
        </p:txBody>
      </p:sp>
      <p:sp>
        <p:nvSpPr>
          <p:cNvPr id="5" name="Date Placeholder 4"/>
          <p:cNvSpPr>
            <a:spLocks noGrp="1"/>
          </p:cNvSpPr>
          <p:nvPr>
            <p:ph type="dt" idx="11"/>
          </p:nvPr>
        </p:nvSpPr>
        <p:spPr/>
        <p:txBody>
          <a:bodyPr/>
          <a:lstStyle/>
          <a:p>
            <a:fld id="{50FA8F0A-DA26-4111-8C0A-0194053ABDD2}" type="datetime1">
              <a:rPr lang="en-US" smtClean="0"/>
              <a:t>5/19/2010</a:t>
            </a:fld>
            <a:endParaRPr lang="en-US" dirty="0"/>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10/main" val="000000" mc:Ignorable=""/>
                </a:solidFill>
              </a:rPr>
              <a:t>© 2009 Microsoft Corporation. All rights reserved. Microsoft, Windows, Windows Vista and other product names are or may be registered trademarks and/or trademarks in the U.S. and/or other countries.</a:t>
            </a:r>
          </a:p>
          <a:p>
            <a:r>
              <a:rPr lang="en-US" sz="400" smtClean="0">
                <a:solidFill>
                  <a:srgbClr xmlns:mc="http://schemas.openxmlformats.org/markup-compatibility/2006" xmlns:a14="http://schemas.microsoft.com/office/drawing/2010/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smtClean="0">
                <a:solidFill>
                  <a:srgbClr xmlns:mc="http://schemas.openxmlformats.org/markup-compatibility/2006" xmlns:a14="http://schemas.microsoft.com/office/drawing/2010/main" val="000000" mc:Ignorable=""/>
                </a:solidFill>
              </a:rPr>
            </a:br>
            <a:r>
              <a:rPr lang="en-US" sz="400" smtClean="0">
                <a:solidFill>
                  <a:srgbClr xmlns:mc="http://schemas.openxmlformats.org/markup-compatibility/2006" xmlns:a14="http://schemas.microsoft.com/office/drawing/2010/main" val="000000" mc:Ignorable=""/>
                </a:solidFill>
              </a:rPr>
              <a:t>MICROSOFT MAKES NO WARRANTIES, EXPRESS, IMPLIED OR STATUTORY, AS TO THE INFORMATION IN THIS PRESENTATION.</a:t>
            </a:r>
            <a:endParaRPr lang="en-US" sz="400" dirty="0"/>
          </a:p>
        </p:txBody>
      </p:sp>
      <p:sp>
        <p:nvSpPr>
          <p:cNvPr id="7" name="Slide Number Placeholder 6"/>
          <p:cNvSpPr>
            <a:spLocks noGrp="1"/>
          </p:cNvSpPr>
          <p:nvPr>
            <p:ph type="sldNum" sz="quarter" idx="13"/>
          </p:nvPr>
        </p:nvSpPr>
        <p:spPr/>
        <p:txBody>
          <a:bodyPr/>
          <a:lstStyle/>
          <a:p>
            <a:fld id="{6DEEE469-02FB-4F06-ACBE-8FCE8113416C}" type="slidenum">
              <a:rPr lang="en-US" smtClean="0"/>
              <a:pPr/>
              <a:t>35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Microsoft SharePoint</a:t>
            </a:r>
            <a:endParaRPr lang="en-US" dirty="0"/>
          </a:p>
        </p:txBody>
      </p:sp>
      <p:sp>
        <p:nvSpPr>
          <p:cNvPr id="5" name="Date Placeholder 4"/>
          <p:cNvSpPr>
            <a:spLocks noGrp="1"/>
          </p:cNvSpPr>
          <p:nvPr>
            <p:ph type="dt" idx="11"/>
          </p:nvPr>
        </p:nvSpPr>
        <p:spPr/>
        <p:txBody>
          <a:bodyPr/>
          <a:lstStyle/>
          <a:p>
            <a:fld id="{1F1D9F20-04AE-4B78-BE34-E36D5F9D69D3}" type="datetime1">
              <a:rPr lang="en-US" smtClean="0"/>
              <a:t>5/19/2010</a:t>
            </a:fld>
            <a:endParaRPr lang="en-US" dirty="0"/>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10/main" val="000000" mc:Ignorable=""/>
                </a:solidFill>
              </a:rPr>
              <a:t>© 2009 Microsoft Corporation. All rights reserved. Microsoft, Windows, Windows Vista and other product names are or may be registered trademarks and/or trademarks in the U.S. and/or other countries.</a:t>
            </a:r>
          </a:p>
          <a:p>
            <a:r>
              <a:rPr lang="en-US" sz="400" smtClean="0">
                <a:solidFill>
                  <a:srgbClr xmlns:mc="http://schemas.openxmlformats.org/markup-compatibility/2006" xmlns:a14="http://schemas.microsoft.com/office/drawing/2010/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smtClean="0">
                <a:solidFill>
                  <a:srgbClr xmlns:mc="http://schemas.openxmlformats.org/markup-compatibility/2006" xmlns:a14="http://schemas.microsoft.com/office/drawing/2010/main" val="000000" mc:Ignorable=""/>
                </a:solidFill>
              </a:rPr>
            </a:br>
            <a:r>
              <a:rPr lang="en-US" sz="400" smtClean="0">
                <a:solidFill>
                  <a:srgbClr xmlns:mc="http://schemas.openxmlformats.org/markup-compatibility/2006" xmlns:a14="http://schemas.microsoft.com/office/drawing/2010/main" val="000000" mc:Ignorable=""/>
                </a:solidFill>
              </a:rPr>
              <a:t>MICROSOFT MAKES NO WARRANTIES, EXPRESS, IMPLIED OR STATUTORY, AS TO THE INFORMATION IN THIS PRESENTATION.</a:t>
            </a:r>
            <a:endParaRPr lang="en-US" sz="400" dirty="0"/>
          </a:p>
        </p:txBody>
      </p:sp>
      <p:sp>
        <p:nvSpPr>
          <p:cNvPr id="7" name="Slide Number Placeholder 6"/>
          <p:cNvSpPr>
            <a:spLocks noGrp="1"/>
          </p:cNvSpPr>
          <p:nvPr>
            <p:ph type="sldNum" sz="quarter" idx="13"/>
          </p:nvPr>
        </p:nvSpPr>
        <p:spPr/>
        <p:txBody>
          <a:bodyPr/>
          <a:lstStyle/>
          <a:p>
            <a:fld id="{6DEEE469-02FB-4F06-ACBE-8FCE8113416C}" type="slidenum">
              <a:rPr lang="en-US" smtClean="0"/>
              <a:pPr/>
              <a:t>36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8</a:t>
            </a:fld>
            <a:endParaRPr lang="en-US">
              <a:latin typeface="Segoe" pitchFamily="34" charset="0"/>
            </a:endParaRPr>
          </a:p>
        </p:txBody>
      </p:sp>
    </p:spTree>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Microsoft SharePoint</a:t>
            </a:r>
            <a:endParaRPr lang="en-US" dirty="0"/>
          </a:p>
        </p:txBody>
      </p:sp>
      <p:sp>
        <p:nvSpPr>
          <p:cNvPr id="5" name="Date Placeholder 4"/>
          <p:cNvSpPr>
            <a:spLocks noGrp="1"/>
          </p:cNvSpPr>
          <p:nvPr>
            <p:ph type="dt" idx="11"/>
          </p:nvPr>
        </p:nvSpPr>
        <p:spPr/>
        <p:txBody>
          <a:bodyPr/>
          <a:lstStyle/>
          <a:p>
            <a:fld id="{4E4FA69D-DE09-43A7-BD82-79A4352036A2}" type="datetime1">
              <a:rPr lang="en-US" smtClean="0"/>
              <a:t>5/19/2010</a:t>
            </a:fld>
            <a:endParaRPr lang="en-US" dirty="0"/>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10/main" val="000000" mc:Ignorable=""/>
                </a:solidFill>
              </a:rPr>
              <a:t>© 2009 Microsoft Corporation. All rights reserved. Microsoft, Windows, Windows Vista and other product names are or may be registered trademarks and/or trademarks in the U.S. and/or other countries.</a:t>
            </a:r>
          </a:p>
          <a:p>
            <a:r>
              <a:rPr lang="en-US" sz="400" smtClean="0">
                <a:solidFill>
                  <a:srgbClr xmlns:mc="http://schemas.openxmlformats.org/markup-compatibility/2006" xmlns:a14="http://schemas.microsoft.com/office/drawing/2010/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smtClean="0">
                <a:solidFill>
                  <a:srgbClr xmlns:mc="http://schemas.openxmlformats.org/markup-compatibility/2006" xmlns:a14="http://schemas.microsoft.com/office/drawing/2010/main" val="000000" mc:Ignorable=""/>
                </a:solidFill>
              </a:rPr>
            </a:br>
            <a:r>
              <a:rPr lang="en-US" sz="400" smtClean="0">
                <a:solidFill>
                  <a:srgbClr xmlns:mc="http://schemas.openxmlformats.org/markup-compatibility/2006" xmlns:a14="http://schemas.microsoft.com/office/drawing/2010/main" val="000000" mc:Ignorable=""/>
                </a:solidFill>
              </a:rPr>
              <a:t>MICROSOFT MAKES NO WARRANTIES, EXPRESS, IMPLIED OR STATUTORY, AS TO THE INFORMATION IN THIS PRESENTATION.</a:t>
            </a:r>
            <a:endParaRPr lang="en-US" sz="400" dirty="0"/>
          </a:p>
        </p:txBody>
      </p:sp>
      <p:sp>
        <p:nvSpPr>
          <p:cNvPr id="7" name="Slide Number Placeholder 6"/>
          <p:cNvSpPr>
            <a:spLocks noGrp="1"/>
          </p:cNvSpPr>
          <p:nvPr>
            <p:ph type="sldNum" sz="quarter" idx="13"/>
          </p:nvPr>
        </p:nvSpPr>
        <p:spPr/>
        <p:txBody>
          <a:bodyPr/>
          <a:lstStyle/>
          <a:p>
            <a:fld id="{6DEEE469-02FB-4F06-ACBE-8FCE8113416C}" type="slidenum">
              <a:rPr lang="en-US" smtClean="0"/>
              <a:pPr/>
              <a:t>37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6AF24D75-58DF-41D2-9F4A-86C055CE05ED}" type="datetime1">
              <a:rPr lang="en-US" smtClean="0"/>
              <a:pPr/>
              <a:t>5/19/2010</a:t>
            </a:fld>
            <a:endParaRPr lang="en-US" dirty="0"/>
          </a:p>
        </p:txBody>
      </p:sp>
      <p:sp>
        <p:nvSpPr>
          <p:cNvPr id="9" name="Slide Number Placeholder 8"/>
          <p:cNvSpPr>
            <a:spLocks noGrp="1"/>
          </p:cNvSpPr>
          <p:nvPr>
            <p:ph type="sldNum" sz="quarter" idx="11"/>
          </p:nvPr>
        </p:nvSpPr>
        <p:spPr/>
        <p:txBody>
          <a:bodyPr/>
          <a:lstStyle/>
          <a:p>
            <a:fld id="{8B263312-38AA-4E1E-B2B5-0F8F122B24FE}" type="slidenum">
              <a:rPr lang="en-US" smtClean="0"/>
              <a:pPr/>
              <a:t>40</a:t>
            </a:fld>
            <a:endParaRPr lang="en-US" dirty="0"/>
          </a:p>
        </p:txBody>
      </p:sp>
      <p:sp>
        <p:nvSpPr>
          <p:cNvPr id="10" name="Footer Placeholder 9"/>
          <p:cNvSpPr>
            <a:spLocks noGrp="1"/>
          </p:cNvSpPr>
          <p:nvPr>
            <p:ph type="ftr" sz="quarter" idx="12"/>
          </p:nvPr>
        </p:nvSpPr>
        <p:spPr/>
        <p:txBody>
          <a:bodyPr/>
          <a:lstStyle/>
          <a:p>
            <a:r>
              <a:rPr lang="en-US" smtClean="0">
                <a:solidFill>
                  <a:srgbClr xmlns:mc="http://schemas.openxmlformats.org/markup-compatibility/2006" xmlns:a14="http://schemas.microsoft.com/office/drawing/2010/main" val="000000" mc:Ignorable=""/>
                </a:solidFill>
              </a:rPr>
              <a:t>© 2010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10/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10/main" val="000000" mc:Ignorable=""/>
                </a:solidFill>
              </a:rPr>
            </a:br>
            <a:r>
              <a:rPr lang="en-US" smtClean="0">
                <a:solidFill>
                  <a:srgbClr xmlns:mc="http://schemas.openxmlformats.org/markup-compatibility/2006" xmlns:a14="http://schemas.microsoft.com/office/drawing/2010/main" val="000000" mc:Ignorable=""/>
                </a:solidFill>
              </a:rPr>
              <a:t>MICROSOFT MAKES NO WARRANTIES, EXPRESS, IMPLIED OR STATUTORY, AS TO THE INFORMATION IN THIS PRESENTATION.</a:t>
            </a:r>
            <a:endParaRPr lang="en-US" dirty="0" smtClean="0">
              <a:solidFill>
                <a:srgbClr xmlns:mc="http://schemas.openxmlformats.org/markup-compatibility/2006" xmlns:a14="http://schemas.microsoft.com/office/drawing/2010/main" val="000000" mc:Ignorable=""/>
              </a:solidFill>
            </a:endParaRPr>
          </a:p>
        </p:txBody>
      </p:sp>
      <p:sp>
        <p:nvSpPr>
          <p:cNvPr id="11" name="Header Placeholder 10"/>
          <p:cNvSpPr>
            <a:spLocks noGrp="1"/>
          </p:cNvSpPr>
          <p:nvPr>
            <p:ph type="hdr" sz="quarter" idx="13"/>
          </p:nvPr>
        </p:nvSpPr>
        <p:spPr/>
        <p:txBody>
          <a:bodyPr/>
          <a:lstStyle/>
          <a:p>
            <a:r>
              <a:rPr lang="en-US" smtClean="0"/>
              <a:t>Convergence 2010</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Microsoft SharePoint</a:t>
            </a:r>
            <a:endParaRPr lang="en-US" dirty="0"/>
          </a:p>
        </p:txBody>
      </p:sp>
      <p:sp>
        <p:nvSpPr>
          <p:cNvPr id="5" name="Date Placeholder 4"/>
          <p:cNvSpPr>
            <a:spLocks noGrp="1"/>
          </p:cNvSpPr>
          <p:nvPr>
            <p:ph type="dt" idx="11"/>
          </p:nvPr>
        </p:nvSpPr>
        <p:spPr/>
        <p:txBody>
          <a:bodyPr/>
          <a:lstStyle/>
          <a:p>
            <a:fld id="{D94C7D0B-BAAC-461C-A991-DF331BBA2519}" type="datetime1">
              <a:rPr lang="en-US" smtClean="0"/>
              <a:t>5/19/2010</a:t>
            </a:fld>
            <a:endParaRPr lang="en-US" dirty="0"/>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10/main" val="000000" mc:Ignorable=""/>
                </a:solidFill>
              </a:rPr>
              <a:t>© 2009 Microsoft Corporation. All rights reserved. Microsoft, Windows, Windows Vista and other product names are or may be registered trademarks and/or trademarks in the U.S. and/or other countries.</a:t>
            </a:r>
          </a:p>
          <a:p>
            <a:r>
              <a:rPr lang="en-US" sz="400" smtClean="0">
                <a:solidFill>
                  <a:srgbClr xmlns:mc="http://schemas.openxmlformats.org/markup-compatibility/2006" xmlns:a14="http://schemas.microsoft.com/office/drawing/2010/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smtClean="0">
                <a:solidFill>
                  <a:srgbClr xmlns:mc="http://schemas.openxmlformats.org/markup-compatibility/2006" xmlns:a14="http://schemas.microsoft.com/office/drawing/2010/main" val="000000" mc:Ignorable=""/>
                </a:solidFill>
              </a:rPr>
            </a:br>
            <a:r>
              <a:rPr lang="en-US" sz="400" smtClean="0">
                <a:solidFill>
                  <a:srgbClr xmlns:mc="http://schemas.openxmlformats.org/markup-compatibility/2006" xmlns:a14="http://schemas.microsoft.com/office/drawing/2010/main" val="000000" mc:Ignorable=""/>
                </a:solidFill>
              </a:rPr>
              <a:t>MICROSOFT MAKES NO WARRANTIES, EXPRESS, IMPLIED OR STATUTORY, AS TO THE INFORMATION IN THIS PRESENTATION.</a:t>
            </a:r>
            <a:endParaRPr lang="en-US" sz="400" dirty="0"/>
          </a:p>
        </p:txBody>
      </p:sp>
      <p:sp>
        <p:nvSpPr>
          <p:cNvPr id="7" name="Slide Number Placeholder 6"/>
          <p:cNvSpPr>
            <a:spLocks noGrp="1"/>
          </p:cNvSpPr>
          <p:nvPr>
            <p:ph type="sldNum" sz="quarter" idx="13"/>
          </p:nvPr>
        </p:nvSpPr>
        <p:spPr/>
        <p:txBody>
          <a:bodyPr/>
          <a:lstStyle/>
          <a:p>
            <a:fld id="{6DEEE469-02FB-4F06-ACBE-8FCE8113416C}" type="slidenum">
              <a:rPr lang="en-US" smtClean="0"/>
              <a:pPr/>
              <a:t>19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
        <p:nvSpPr>
          <p:cNvPr id="5" name="Footer Placeholder 4"/>
          <p:cNvSpPr>
            <a:spLocks noGrp="1"/>
          </p:cNvSpPr>
          <p:nvPr>
            <p:ph type="ftr" sz="quarter" idx="11"/>
          </p:nvPr>
        </p:nvSpPr>
        <p:spPr/>
        <p:txBody>
          <a:bodyPr/>
          <a:lstStyle/>
          <a:p>
            <a:r>
              <a:rPr lang="en-US" smtClean="0">
                <a:solidFill>
                  <a:srgbClr xmlns:mc="http://schemas.openxmlformats.org/markup-compatibility/2006" xmlns:a14="http://schemas.microsoft.com/office/drawing/2010/main" val="000000" mc:Ignorable=""/>
                </a:solidFill>
              </a:rPr>
              <a:t>© 2009 Microsoft Corporation. All rights reserved. Microsoft, Windows, Windows Vista and other product names are or may be registered trademarks and/or trademarks in the U.S. and/or other countries.</a:t>
            </a:r>
          </a:p>
          <a:p>
            <a:r>
              <a:rPr lang="en-US" sz="400" smtClean="0">
                <a:solidFill>
                  <a:srgbClr xmlns:mc="http://schemas.openxmlformats.org/markup-compatibility/2006" xmlns:a14="http://schemas.microsoft.com/office/drawing/2010/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smtClean="0">
                <a:solidFill>
                  <a:srgbClr xmlns:mc="http://schemas.openxmlformats.org/markup-compatibility/2006" xmlns:a14="http://schemas.microsoft.com/office/drawing/2010/main" val="000000" mc:Ignorable=""/>
                </a:solidFill>
              </a:rPr>
            </a:br>
            <a:r>
              <a:rPr lang="en-US" sz="400" smtClean="0">
                <a:solidFill>
                  <a:srgbClr xmlns:mc="http://schemas.openxmlformats.org/markup-compatibility/2006" xmlns:a14="http://schemas.microsoft.com/office/drawing/2010/main" val="000000" mc:Ignorable=""/>
                </a:solidFill>
              </a:rPr>
              <a:t>MICROSOFT MAKES NO WARRANTIES, EXPRESS, IMPLIED OR STATUTORY, AS TO THE INFORMATION IN THIS PRESENTATION.</a:t>
            </a:r>
            <a:endParaRPr lang="en-US" sz="400" dirty="0"/>
          </a:p>
        </p:txBody>
      </p:sp>
      <p:sp>
        <p:nvSpPr>
          <p:cNvPr id="6" name="Header Placeholder 5"/>
          <p:cNvSpPr>
            <a:spLocks noGrp="1"/>
          </p:cNvSpPr>
          <p:nvPr>
            <p:ph type="hdr" sz="quarter" idx="12"/>
          </p:nvPr>
        </p:nvSpPr>
        <p:spPr/>
        <p:txBody>
          <a:bodyPr/>
          <a:lstStyle/>
          <a:p>
            <a:r>
              <a:rPr lang="en-US" smtClean="0"/>
              <a:t>Microsoft SharePoint</a:t>
            </a:r>
            <a:endParaRPr lang="en-US" dirty="0"/>
          </a:p>
        </p:txBody>
      </p:sp>
      <p:sp>
        <p:nvSpPr>
          <p:cNvPr id="7" name="Date Placeholder 6"/>
          <p:cNvSpPr>
            <a:spLocks noGrp="1"/>
          </p:cNvSpPr>
          <p:nvPr>
            <p:ph type="dt" idx="13"/>
          </p:nvPr>
        </p:nvSpPr>
        <p:spPr/>
        <p:txBody>
          <a:bodyPr/>
          <a:lstStyle/>
          <a:p>
            <a:fld id="{A0E4B279-F890-43C8-9189-64BD7202983E}" type="datetime1">
              <a:rPr lang="en-US" smtClean="0"/>
              <a:t>5/19/2010</a:t>
            </a:fld>
            <a:endParaRPr lang="en-US" dirty="0"/>
          </a:p>
        </p:txBody>
      </p:sp>
    </p:spTree>
    <p:extLst>
      <p:ext uri="{BB962C8B-B14F-4D97-AF65-F5344CB8AC3E}">
        <p14:creationId xmlns:p14="http://schemas.microsoft.com/office/powerpoint/2010/main" val="444773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
        <p:nvSpPr>
          <p:cNvPr id="5" name="Footer Placeholder 4"/>
          <p:cNvSpPr>
            <a:spLocks noGrp="1"/>
          </p:cNvSpPr>
          <p:nvPr>
            <p:ph type="ftr" sz="quarter" idx="11"/>
          </p:nvPr>
        </p:nvSpPr>
        <p:spPr/>
        <p:txBody>
          <a:bodyPr/>
          <a:lstStyle/>
          <a:p>
            <a:r>
              <a:rPr lang="en-US" smtClean="0">
                <a:solidFill>
                  <a:srgbClr xmlns:mc="http://schemas.openxmlformats.org/markup-compatibility/2006" xmlns:a14="http://schemas.microsoft.com/office/drawing/2010/main" val="000000" mc:Ignorable=""/>
                </a:solidFill>
              </a:rPr>
              <a:t>© 2009 Microsoft Corporation. All rights reserved. Microsoft, Windows, Windows Vista and other product names are or may be registered trademarks and/or trademarks in the U.S. and/or other countries.</a:t>
            </a:r>
          </a:p>
          <a:p>
            <a:r>
              <a:rPr lang="en-US" sz="400" smtClean="0">
                <a:solidFill>
                  <a:srgbClr xmlns:mc="http://schemas.openxmlformats.org/markup-compatibility/2006" xmlns:a14="http://schemas.microsoft.com/office/drawing/2010/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smtClean="0">
                <a:solidFill>
                  <a:srgbClr xmlns:mc="http://schemas.openxmlformats.org/markup-compatibility/2006" xmlns:a14="http://schemas.microsoft.com/office/drawing/2010/main" val="000000" mc:Ignorable=""/>
                </a:solidFill>
              </a:rPr>
            </a:br>
            <a:r>
              <a:rPr lang="en-US" sz="400" smtClean="0">
                <a:solidFill>
                  <a:srgbClr xmlns:mc="http://schemas.openxmlformats.org/markup-compatibility/2006" xmlns:a14="http://schemas.microsoft.com/office/drawing/2010/main" val="000000" mc:Ignorable=""/>
                </a:solidFill>
              </a:rPr>
              <a:t>MICROSOFT MAKES NO WARRANTIES, EXPRESS, IMPLIED OR STATUTORY, AS TO THE INFORMATION IN THIS PRESENTATION.</a:t>
            </a:r>
            <a:endParaRPr lang="en-US" sz="400" dirty="0"/>
          </a:p>
        </p:txBody>
      </p:sp>
      <p:sp>
        <p:nvSpPr>
          <p:cNvPr id="6" name="Header Placeholder 5"/>
          <p:cNvSpPr>
            <a:spLocks noGrp="1"/>
          </p:cNvSpPr>
          <p:nvPr>
            <p:ph type="hdr" sz="quarter" idx="12"/>
          </p:nvPr>
        </p:nvSpPr>
        <p:spPr/>
        <p:txBody>
          <a:bodyPr/>
          <a:lstStyle/>
          <a:p>
            <a:r>
              <a:rPr lang="en-US" smtClean="0"/>
              <a:t>Microsoft SharePoint</a:t>
            </a:r>
            <a:endParaRPr lang="en-US" dirty="0"/>
          </a:p>
        </p:txBody>
      </p:sp>
      <p:sp>
        <p:nvSpPr>
          <p:cNvPr id="7" name="Date Placeholder 6"/>
          <p:cNvSpPr>
            <a:spLocks noGrp="1"/>
          </p:cNvSpPr>
          <p:nvPr>
            <p:ph type="dt" idx="13"/>
          </p:nvPr>
        </p:nvSpPr>
        <p:spPr/>
        <p:txBody>
          <a:bodyPr/>
          <a:lstStyle/>
          <a:p>
            <a:fld id="{E1BEBFAF-A9CC-40AD-B079-AAA155D78CB6}" type="datetime1">
              <a:rPr lang="en-US" smtClean="0"/>
              <a:t>5/19/2010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2400" dirty="0" smtClean="0"/>
              <a:t>Expertise Analysis:</a:t>
            </a:r>
          </a:p>
          <a:p>
            <a:pPr marL="342900" lvl="0" indent="-342900">
              <a:buFont typeface="Arial" pitchFamily="34" charset="0"/>
              <a:buChar char="•"/>
            </a:pPr>
            <a:r>
              <a:rPr lang="en-US" sz="2000" dirty="0" smtClean="0"/>
              <a:t>Keywords from Sent E-mails, </a:t>
            </a:r>
            <a:r>
              <a:rPr lang="en-US" sz="1800" dirty="0" smtClean="0"/>
              <a:t>noun phrase extraction in 6 languages</a:t>
            </a:r>
          </a:p>
          <a:p>
            <a:pPr marL="342900" lvl="0" indent="-342900">
              <a:buFont typeface="Arial" pitchFamily="34" charset="0"/>
              <a:buChar char="•"/>
            </a:pPr>
            <a:r>
              <a:rPr lang="en-US" sz="2000" dirty="0" smtClean="0"/>
              <a:t>Social Tags for the person</a:t>
            </a:r>
          </a:p>
          <a:p>
            <a:pPr marL="342900" lvl="0" indent="-342900">
              <a:buFont typeface="Arial" pitchFamily="34" charset="0"/>
              <a:buChar char="•"/>
            </a:pPr>
            <a:r>
              <a:rPr lang="en-US" sz="2000" dirty="0" smtClean="0"/>
              <a:t>Tags used by a person</a:t>
            </a:r>
            <a:endParaRPr lang="en-US" sz="2400" dirty="0" smtClean="0"/>
          </a:p>
          <a:p>
            <a:r>
              <a:rPr lang="en-US" sz="2400" dirty="0" smtClean="0"/>
              <a:t>Expertise Opt-in:</a:t>
            </a:r>
          </a:p>
          <a:p>
            <a:pPr marL="342900" lvl="0" indent="-342900">
              <a:buFont typeface="Arial" pitchFamily="34" charset="0"/>
              <a:buChar char="•"/>
            </a:pPr>
            <a:r>
              <a:rPr lang="en-US" sz="2000" dirty="0" smtClean="0"/>
              <a:t>Track as Interests</a:t>
            </a:r>
          </a:p>
          <a:p>
            <a:pPr marL="342900" lvl="0" indent="-342900">
              <a:buFont typeface="Arial" pitchFamily="34" charset="0"/>
              <a:buChar char="•"/>
            </a:pPr>
            <a:r>
              <a:rPr lang="en-US" sz="2000" dirty="0" smtClean="0"/>
              <a:t>Ask Me About</a:t>
            </a:r>
          </a:p>
          <a:p>
            <a:pPr marL="342900" lvl="0" indent="-342900">
              <a:buFont typeface="Arial" pitchFamily="34" charset="0"/>
              <a:buChar char="•"/>
            </a:pPr>
            <a:r>
              <a:rPr lang="en-US" sz="2000" dirty="0" smtClean="0"/>
              <a:t>Privacy policy at Enterprise and End-user level</a:t>
            </a:r>
          </a:p>
          <a:p>
            <a:r>
              <a:rPr lang="en-US" sz="2400" dirty="0" smtClean="0"/>
              <a:t>Expertise Search</a:t>
            </a:r>
          </a:p>
          <a:p>
            <a:pPr marL="342900" lvl="0" indent="-342900">
              <a:buFont typeface="Arial" pitchFamily="34" charset="0"/>
              <a:buChar char="•"/>
            </a:pPr>
            <a:r>
              <a:rPr lang="en-US" sz="2000" dirty="0" smtClean="0"/>
              <a:t>High relevance score for “Ask me about”</a:t>
            </a:r>
          </a:p>
          <a:p>
            <a:pPr marL="342900" lvl="0" indent="-342900">
              <a:buFont typeface="Arial" pitchFamily="34" charset="0"/>
              <a:buChar char="•"/>
            </a:pPr>
            <a:r>
              <a:rPr lang="en-US" sz="2000" dirty="0" smtClean="0"/>
              <a:t>Social Distance as a part of relevance algorithm</a:t>
            </a:r>
          </a:p>
          <a:p>
            <a:pPr marL="342900" lvl="0" indent="-342900">
              <a:buFont typeface="Arial" pitchFamily="34" charset="0"/>
              <a:buChar char="•"/>
            </a:pPr>
            <a:r>
              <a:rPr lang="en-US" sz="2000" dirty="0" smtClean="0"/>
              <a:t>Filter results by Title and Location </a:t>
            </a:r>
          </a:p>
          <a:p>
            <a:pPr marL="342900" lvl="0" indent="-342900">
              <a:buFont typeface="Arial" pitchFamily="34" charset="0"/>
              <a:buChar char="•"/>
            </a:pPr>
            <a:r>
              <a:rPr lang="en-US" sz="2000" dirty="0" smtClean="0"/>
              <a:t>Keyword related documents</a:t>
            </a:r>
          </a:p>
          <a:p>
            <a:pPr marL="0" indent="0">
              <a:buNone/>
            </a:pPr>
            <a:endParaRPr lang="en-US" dirty="0" smtClean="0"/>
          </a:p>
        </p:txBody>
      </p:sp>
      <p:sp>
        <p:nvSpPr>
          <p:cNvPr id="4" name="Slide Number Placeholder 3"/>
          <p:cNvSpPr>
            <a:spLocks noGrp="1"/>
          </p:cNvSpPr>
          <p:nvPr>
            <p:ph type="sldNum" sz="quarter" idx="10"/>
          </p:nvPr>
        </p:nvSpPr>
        <p:spPr/>
        <p:txBody>
          <a:bodyPr/>
          <a:lstStyle/>
          <a:p>
            <a:fld id="{9292DB53-1770-467D-AAED-05FBBB4070FA}"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solidFill>
                  <a:srgbClr xmlns:mc="http://schemas.openxmlformats.org/markup-compatibility/2006" xmlns:a14="http://schemas.microsoft.com/office/drawing/2010/main" val="000000" mc:Ignorable=""/>
                </a:solidFill>
              </a:rPr>
              <a:t>© 2009 Microsoft Corporation. All rights reserved. Microsoft, Windows, Windows Vista and other product names are or may be registered trademarks and/or trademarks in the U.S. and/or other countries.</a:t>
            </a:r>
          </a:p>
          <a:p>
            <a:r>
              <a:rPr lang="en-US" sz="400" smtClean="0">
                <a:solidFill>
                  <a:srgbClr xmlns:mc="http://schemas.openxmlformats.org/markup-compatibility/2006" xmlns:a14="http://schemas.microsoft.com/office/drawing/2010/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smtClean="0">
                <a:solidFill>
                  <a:srgbClr xmlns:mc="http://schemas.openxmlformats.org/markup-compatibility/2006" xmlns:a14="http://schemas.microsoft.com/office/drawing/2010/main" val="000000" mc:Ignorable=""/>
                </a:solidFill>
              </a:rPr>
            </a:br>
            <a:r>
              <a:rPr lang="en-US" sz="400" smtClean="0">
                <a:solidFill>
                  <a:srgbClr xmlns:mc="http://schemas.openxmlformats.org/markup-compatibility/2006" xmlns:a14="http://schemas.microsoft.com/office/drawing/2010/main" val="000000" mc:Ignorable=""/>
                </a:solidFill>
              </a:rPr>
              <a:t>MICROSOFT MAKES NO WARRANTIES, EXPRESS, IMPLIED OR STATUTORY, AS TO THE INFORMATION IN THIS PRESENTATION.</a:t>
            </a:r>
            <a:endParaRPr lang="en-US" sz="400" dirty="0"/>
          </a:p>
        </p:txBody>
      </p:sp>
      <p:sp>
        <p:nvSpPr>
          <p:cNvPr id="6" name="Header Placeholder 5"/>
          <p:cNvSpPr>
            <a:spLocks noGrp="1"/>
          </p:cNvSpPr>
          <p:nvPr>
            <p:ph type="hdr" sz="quarter" idx="12"/>
          </p:nvPr>
        </p:nvSpPr>
        <p:spPr/>
        <p:txBody>
          <a:bodyPr/>
          <a:lstStyle/>
          <a:p>
            <a:r>
              <a:rPr lang="en-US" smtClean="0"/>
              <a:t>Microsoft SharePoint</a:t>
            </a:r>
            <a:endParaRPr lang="en-US" dirty="0"/>
          </a:p>
        </p:txBody>
      </p:sp>
      <p:sp>
        <p:nvSpPr>
          <p:cNvPr id="7" name="Date Placeholder 6"/>
          <p:cNvSpPr>
            <a:spLocks noGrp="1"/>
          </p:cNvSpPr>
          <p:nvPr>
            <p:ph type="dt" idx="13"/>
          </p:nvPr>
        </p:nvSpPr>
        <p:spPr/>
        <p:txBody>
          <a:bodyPr/>
          <a:lstStyle/>
          <a:p>
            <a:fld id="{A0B95870-C02F-4944-BFD2-B467ADEE73CF}" type="datetime1">
              <a:rPr lang="en-US" smtClean="0"/>
              <a:t>5/19/2010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Microsoft SharePoint</a:t>
            </a:r>
            <a:endParaRPr lang="en-US" dirty="0"/>
          </a:p>
        </p:txBody>
      </p:sp>
      <p:sp>
        <p:nvSpPr>
          <p:cNvPr id="5" name="Date Placeholder 4"/>
          <p:cNvSpPr>
            <a:spLocks noGrp="1"/>
          </p:cNvSpPr>
          <p:nvPr>
            <p:ph type="dt" idx="11"/>
          </p:nvPr>
        </p:nvSpPr>
        <p:spPr/>
        <p:txBody>
          <a:bodyPr/>
          <a:lstStyle/>
          <a:p>
            <a:fld id="{119C24EE-8033-487A-A5EF-060FCE2633D1}" type="datetime1">
              <a:rPr lang="en-US" smtClean="0"/>
              <a:t>5/19/2010</a:t>
            </a:fld>
            <a:endParaRPr lang="en-US" dirty="0"/>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10/main" val="000000" mc:Ignorable=""/>
                </a:solidFill>
              </a:rPr>
              <a:t>© 2009 Microsoft Corporation. All rights reserved. Microsoft, Windows, Windows Vista and other product names are or may be registered trademarks and/or trademarks in the U.S. and/or other countries.</a:t>
            </a:r>
          </a:p>
          <a:p>
            <a:r>
              <a:rPr lang="en-US" sz="400" smtClean="0">
                <a:solidFill>
                  <a:srgbClr xmlns:mc="http://schemas.openxmlformats.org/markup-compatibility/2006" xmlns:a14="http://schemas.microsoft.com/office/drawing/2010/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smtClean="0">
                <a:solidFill>
                  <a:srgbClr xmlns:mc="http://schemas.openxmlformats.org/markup-compatibility/2006" xmlns:a14="http://schemas.microsoft.com/office/drawing/2010/main" val="000000" mc:Ignorable=""/>
                </a:solidFill>
              </a:rPr>
            </a:br>
            <a:r>
              <a:rPr lang="en-US" sz="400" smtClean="0">
                <a:solidFill>
                  <a:srgbClr xmlns:mc="http://schemas.openxmlformats.org/markup-compatibility/2006" xmlns:a14="http://schemas.microsoft.com/office/drawing/2010/main" val="000000" mc:Ignorable=""/>
                </a:solidFill>
              </a:rPr>
              <a:t>MICROSOFT MAKES NO WARRANTIES, EXPRESS, IMPLIED OR STATUTORY, AS TO THE INFORMATION IN THIS PRESENTATION.</a:t>
            </a:r>
            <a:endParaRPr lang="en-US" sz="400" dirty="0"/>
          </a:p>
        </p:txBody>
      </p:sp>
      <p:sp>
        <p:nvSpPr>
          <p:cNvPr id="7" name="Slide Number Placeholder 6"/>
          <p:cNvSpPr>
            <a:spLocks noGrp="1"/>
          </p:cNvSpPr>
          <p:nvPr>
            <p:ph type="sldNum" sz="quarter" idx="13"/>
          </p:nvPr>
        </p:nvSpPr>
        <p:spPr/>
        <p:txBody>
          <a:bodyPr/>
          <a:lstStyle/>
          <a:p>
            <a:fld id="{6DEEE469-02FB-4F06-ACBE-8FCE8113416C}" type="slidenum">
              <a:rPr lang="en-US" smtClean="0"/>
              <a:pPr/>
              <a:t>23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24</a:t>
            </a:fld>
            <a:endParaRPr lang="en-US">
              <a:latin typeface="Segoe" pitchFamily="34" charset="0"/>
            </a:endParaRPr>
          </a:p>
        </p:txBody>
      </p:sp>
    </p:spTree>
    <p:extLst>
      <p:ext uri="{BB962C8B-B14F-4D97-AF65-F5344CB8AC3E}">
        <p14:creationId xmlns:p14="http://schemas.microsoft.com/office/powerpoint/2010/main" val="1727498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Microsoft SharePoint</a:t>
            </a:r>
            <a:endParaRPr lang="en-US" dirty="0"/>
          </a:p>
        </p:txBody>
      </p:sp>
      <p:sp>
        <p:nvSpPr>
          <p:cNvPr id="5" name="Date Placeholder 4"/>
          <p:cNvSpPr>
            <a:spLocks noGrp="1"/>
          </p:cNvSpPr>
          <p:nvPr>
            <p:ph type="dt" idx="11"/>
          </p:nvPr>
        </p:nvSpPr>
        <p:spPr/>
        <p:txBody>
          <a:bodyPr/>
          <a:lstStyle/>
          <a:p>
            <a:fld id="{6C99055A-1F89-4F7E-BE85-98F8F6F8063B}" type="datetime1">
              <a:rPr lang="en-US" smtClean="0"/>
              <a:t>5/19/2010</a:t>
            </a:fld>
            <a:endParaRPr lang="en-US" dirty="0"/>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10/main" val="000000" mc:Ignorable=""/>
                </a:solidFill>
              </a:rPr>
              <a:t>© 2009 Microsoft Corporation. All rights reserved. Microsoft, Windows, Windows Vista and other product names are or may be registered trademarks and/or trademarks in the U.S. and/or other countries.</a:t>
            </a:r>
          </a:p>
          <a:p>
            <a:r>
              <a:rPr lang="en-US" sz="400" smtClean="0">
                <a:solidFill>
                  <a:srgbClr xmlns:mc="http://schemas.openxmlformats.org/markup-compatibility/2006" xmlns:a14="http://schemas.microsoft.com/office/drawing/2010/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smtClean="0">
                <a:solidFill>
                  <a:srgbClr xmlns:mc="http://schemas.openxmlformats.org/markup-compatibility/2006" xmlns:a14="http://schemas.microsoft.com/office/drawing/2010/main" val="000000" mc:Ignorable=""/>
                </a:solidFill>
              </a:rPr>
            </a:br>
            <a:r>
              <a:rPr lang="en-US" sz="400" smtClean="0">
                <a:solidFill>
                  <a:srgbClr xmlns:mc="http://schemas.openxmlformats.org/markup-compatibility/2006" xmlns:a14="http://schemas.microsoft.com/office/drawing/2010/main" val="000000" mc:Ignorable=""/>
                </a:solidFill>
              </a:rPr>
              <a:t>MICROSOFT MAKES NO WARRANTIES, EXPRESS, IMPLIED OR STATUTORY, AS TO THE INFORMATION IN THIS PRESENTATION.</a:t>
            </a:r>
            <a:endParaRPr lang="en-US" sz="400" dirty="0"/>
          </a:p>
        </p:txBody>
      </p:sp>
      <p:sp>
        <p:nvSpPr>
          <p:cNvPr id="7" name="Slide Number Placeholder 6"/>
          <p:cNvSpPr>
            <a:spLocks noGrp="1"/>
          </p:cNvSpPr>
          <p:nvPr>
            <p:ph type="sldNum" sz="quarter" idx="13"/>
          </p:nvPr>
        </p:nvSpPr>
        <p:spPr/>
        <p:txBody>
          <a:bodyPr/>
          <a:lstStyle/>
          <a:p>
            <a:fld id="{6DEEE469-02FB-4F06-ACBE-8FCE8113416C}" type="slidenum">
              <a:rPr lang="en-US" smtClean="0"/>
              <a:pPr/>
              <a:t>25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478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4"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1pPr>
            <a:lvl2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2pPr>
            <a:lvl3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3pPr>
            <a:lvl4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4pPr>
            <a:lvl5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1pPr>
            <a:lvl2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2pPr>
            <a:lvl3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3pPr>
            <a:lvl4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4pPr>
            <a:lvl5pPr>
              <a:buClr>
                <a:srgbClr xmlns:mc="http://schemas.openxmlformats.org/markup-compatibility/2006" xmlns:a14="http://schemas.microsoft.com/office/drawing/2010/main" val="FFFFFF" mc:Ignorable=""/>
              </a:buClr>
              <a:buSzPct val="70000"/>
              <a:buFont typeface="Wingdings" pitchFamily="2" charset="2"/>
              <a:buChar char="l"/>
              <a:defRPr>
                <a:gradFill>
                  <a:gsLst>
                    <a:gs pos="0">
                      <a:srgbClr xmlns:mc="http://schemas.openxmlformats.org/markup-compatibility/2006" xmlns:a14="http://schemas.microsoft.com/office/drawing/2010/main" val="FFFFFF" mc:Ignorable=""/>
                    </a:gs>
                    <a:gs pos="86000">
                      <a:srgbClr xmlns:mc="http://schemas.openxmlformats.org/markup-compatibility/2006" xmlns:a14="http://schemas.microsoft.com/office/drawing/2010/main" val="FFFFFF" mc:Ignorable=""/>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10/main" val="FFFF99" mc:Ignorable=""/>
          </a:solidFill>
        </p:spPr>
        <p:txBody>
          <a:bodyPr wrap="square" lIns="152394" tIns="76197" rIns="152394" bIns="76197" anchor="b" anchorCtr="0">
            <a:noAutofit/>
          </a:bodyPr>
          <a:lstStyle>
            <a:lvl1pPr algn="r">
              <a:buFont typeface="Arial" pitchFamily="34" charset="0"/>
              <a:buNone/>
              <a:defRPr spc="-50" baseline="0">
                <a:gradFill>
                  <a:gsLst>
                    <a:gs pos="0">
                      <a:srgbClr xmlns:mc="http://schemas.openxmlformats.org/markup-compatibility/2006" xmlns:a14="http://schemas.microsoft.com/office/drawing/2010/main" val="000000" mc:Ignorable=""/>
                    </a:gs>
                    <a:gs pos="100000">
                      <a:srgbClr xmlns:mc="http://schemas.openxmlformats.org/markup-compatibility/2006" xmlns:a14="http://schemas.microsoft.com/office/drawing/2010/main" val="000000" mc:Ignorable=""/>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FA05B4E-35B0-45A0-A088-AE5C79A608FA}" type="datetimeFigureOut">
              <a:rPr lang="en-US" smtClean="0"/>
              <a:t>5/19/2010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25FC4D3-E532-4BA3-8467-0F31A0C20658}" type="slidenum">
              <a:rPr lang="en-US" smtClean="0"/>
              <a:t>‹#›</a:t>
            </a:fld>
            <a:endParaRPr lang="en-US"/>
          </a:p>
        </p:txBody>
      </p:sp>
    </p:spTree>
    <p:extLst>
      <p:ext uri="{BB962C8B-B14F-4D97-AF65-F5344CB8AC3E}">
        <p14:creationId xmlns:p14="http://schemas.microsoft.com/office/powerpoint/2010/main" val="411450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228600"/>
            <a:ext cx="4191001" cy="1523494"/>
          </a:xfrm>
        </p:spPr>
        <p:txBody>
          <a:bodyPr anchor="t" anchorCtr="0">
            <a:noAutofit/>
          </a:bodyPr>
          <a:lstStyle>
            <a:lvl1pPr>
              <a:lnSpc>
                <a:spcPct val="90000"/>
              </a:lnSpc>
              <a:defRPr sz="48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026664"/>
            <a:ext cx="4191000" cy="461665"/>
          </a:xfrm>
        </p:spPr>
        <p:txBody>
          <a:bodyPr>
            <a:noAutofit/>
          </a:bodyPr>
          <a:lstStyle>
            <a:lvl1pPr marL="0" indent="0" algn="l">
              <a:lnSpc>
                <a:spcPct val="90000"/>
              </a:lnSpc>
              <a:spcBef>
                <a:spcPts val="0"/>
              </a:spcBef>
              <a:buNone/>
              <a:defRPr>
                <a:gradFill>
                  <a:gsLst>
                    <a:gs pos="0">
                      <a:schemeClr val="bg1"/>
                    </a:gs>
                    <a:gs pos="86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4572000" y="4873752"/>
            <a:ext cx="4191000" cy="664797"/>
          </a:xfrm>
        </p:spPr>
        <p:txBody>
          <a:bodyPr vert="horz" wrap="square" lIns="0" tIns="0" rIns="0" bIns="0" rtlCol="0" anchor="t" anchorCtr="0">
            <a:sp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20000"/>
              </a:spcBef>
              <a:buSzPct val="90000"/>
              <a:buFont typeface="Arial" pitchFamily="34" charset="0"/>
              <a:buNone/>
              <a:defRPr kumimoji="0" lang="en-US" sz="4800" b="1" i="0" u="none" strike="noStrike" kern="1200" cap="all" spc="-200" normalizeH="0" baseline="0" noProof="0" dirty="0" smtClean="0">
                <a:ln w="11430"/>
                <a:gradFill>
                  <a:gsLst>
                    <a:gs pos="0">
                      <a:schemeClr val="tx1">
                        <a:alpha val="75000"/>
                      </a:schemeClr>
                    </a:gs>
                    <a:gs pos="100000">
                      <a:schemeClr val="tx1">
                        <a:alpha val="75000"/>
                      </a:schemeClr>
                    </a:gs>
                  </a:gsLst>
                  <a:lin ang="5400000" scaled="0"/>
                </a:gradFill>
                <a:effectLst/>
                <a:uLnTx/>
                <a:uFillTx/>
                <a:latin typeface="+mj-lt"/>
                <a:ea typeface="+mn-ea"/>
                <a:cs typeface="+mn-cs"/>
              </a:defRPr>
            </a:lvl1pPr>
          </a:lstStyle>
          <a:p>
            <a:pPr lvl="0"/>
            <a:r>
              <a:rPr lang="en-US" dirty="0" smtClean="0"/>
              <a:t>click to…</a:t>
            </a:r>
          </a:p>
        </p:txBody>
      </p:sp>
      <p:pic>
        <p:nvPicPr>
          <p:cNvPr id="1026" name="Picture 2" descr="\\server3\restrict\ftp_root\Clients\White_Whale\7-20549_Convergence_04-25\Template\Working\TemplateArt\Logos_and_Bullets\CONV10_TTT_color-hires.png"/>
          <p:cNvPicPr>
            <a:picLocks noChangeAspect="1" noChangeArrowheads="1"/>
          </p:cNvPicPr>
          <p:nvPr/>
        </p:nvPicPr>
        <p:blipFill>
          <a:blip r:embed="rId3"/>
          <a:stretch>
            <a:fillRect/>
          </a:stretch>
        </p:blipFill>
        <p:spPr bwMode="auto">
          <a:xfrm>
            <a:off x="6103141" y="6180198"/>
            <a:ext cx="2652718" cy="449202"/>
          </a:xfrm>
          <a:prstGeom prst="rect">
            <a:avLst/>
          </a:prstGeom>
          <a:noFill/>
        </p:spPr>
      </p:pic>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74"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xmlns:mc="http://schemas.openxmlformats.org/markup-compatibility/2006" xmlns:a14="http://schemas.microsoft.com/office/drawing/2010/main" val="000000" mc:Ignorable=""/>
              </a:gs>
              <a:gs pos="86000">
                <a:srgbClr xmlns:mc="http://schemas.openxmlformats.org/markup-compatibility/2006" xmlns:a14="http://schemas.microsoft.com/office/drawing/2010/main" val="000000" mc:Ignorable=""/>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chart" Target="../charts/chart1.xml"/><Relationship Id="rId9" Type="http://schemas.openxmlformats.org/officeDocument/2006/relationships/hyperlink" Target="http://www.linkedin.com/?trk=hb_logo"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664797"/>
          </a:xfrm>
        </p:spPr>
        <p:txBody>
          <a:bodyPr/>
          <a:lstStyle/>
          <a:p>
            <a:r>
              <a:rPr lang="en-US" b="1" dirty="0" smtClean="0"/>
              <a:t>Blending Up Social Solutions</a:t>
            </a:r>
            <a:endParaRPr lang="en-US" b="1" dirty="0"/>
          </a:p>
        </p:txBody>
      </p:sp>
      <p:sp>
        <p:nvSpPr>
          <p:cNvPr id="3" name="Subtitle 2"/>
          <p:cNvSpPr>
            <a:spLocks noGrp="1"/>
          </p:cNvSpPr>
          <p:nvPr>
            <p:ph type="subTitle" idx="1"/>
          </p:nvPr>
        </p:nvSpPr>
        <p:spPr>
          <a:xfrm>
            <a:off x="685800" y="4419600"/>
            <a:ext cx="6400800" cy="1391150"/>
          </a:xfrm>
        </p:spPr>
        <p:txBody>
          <a:bodyPr/>
          <a:lstStyle/>
          <a:p>
            <a:pPr algn="l"/>
            <a:r>
              <a:rPr lang="en-US" b="1" dirty="0" smtClean="0"/>
              <a:t>Christian Finn</a:t>
            </a:r>
          </a:p>
          <a:p>
            <a:pPr algn="l"/>
            <a:r>
              <a:rPr lang="en-US" sz="2800" dirty="0" smtClean="0"/>
              <a:t>Director</a:t>
            </a:r>
          </a:p>
          <a:p>
            <a:pPr algn="l"/>
            <a:r>
              <a:rPr lang="en-US" sz="2800" dirty="0" smtClean="0"/>
              <a:t>Microsoft Corporation</a:t>
            </a:r>
            <a:endParaRPr lang="en-US" sz="2800" dirty="0"/>
          </a:p>
        </p:txBody>
      </p:sp>
    </p:spTree>
    <p:extLst>
      <p:ext uri="{BB962C8B-B14F-4D97-AF65-F5344CB8AC3E}">
        <p14:creationId xmlns:p14="http://schemas.microsoft.com/office/powerpoint/2010/main" val="14890067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Case in Point: </a:t>
            </a:r>
            <a:r>
              <a:rPr lang="en-US" dirty="0" err="1" smtClean="0"/>
              <a:t>AcademyMobile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25" y="1066800"/>
            <a:ext cx="8261350" cy="4724400"/>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2376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Podcast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1003300"/>
            <a:ext cx="8147050" cy="4851400"/>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02910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Podcaster</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1076325"/>
            <a:ext cx="8197850" cy="4705350"/>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15152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63395"/>
          </a:xfrm>
        </p:spPr>
        <p:txBody>
          <a:bodyPr/>
          <a:lstStyle/>
          <a:p>
            <a:r>
              <a:rPr lang="en-US" dirty="0" smtClean="0"/>
              <a:t>What’s the Value?</a:t>
            </a:r>
            <a:br>
              <a:rPr lang="en-US" dirty="0" smtClean="0"/>
            </a:br>
            <a:r>
              <a:rPr lang="en-US" sz="3600" dirty="0" smtClean="0">
                <a:solidFill>
                  <a:schemeClr val="accent1">
                    <a:lumMod val="60000"/>
                    <a:lumOff val="40000"/>
                  </a:schemeClr>
                </a:solidFill>
              </a:rPr>
              <a:t>Let us count the ways</a:t>
            </a:r>
            <a:endParaRPr lang="en-US" dirty="0">
              <a:solidFill>
                <a:schemeClr val="accent1">
                  <a:lumMod val="60000"/>
                  <a:lumOff val="40000"/>
                </a:schemeClr>
              </a:solidFill>
            </a:endParaRPr>
          </a:p>
        </p:txBody>
      </p:sp>
      <p:sp>
        <p:nvSpPr>
          <p:cNvPr id="3" name="Text Placeholder 2"/>
          <p:cNvSpPr>
            <a:spLocks noGrp="1"/>
          </p:cNvSpPr>
          <p:nvPr>
            <p:ph type="body" sz="quarter" idx="10"/>
          </p:nvPr>
        </p:nvSpPr>
        <p:spPr>
          <a:xfrm>
            <a:off x="381000" y="1524000"/>
            <a:ext cx="8382000" cy="4370427"/>
          </a:xfrm>
        </p:spPr>
        <p:txBody>
          <a:bodyPr/>
          <a:lstStyle/>
          <a:p>
            <a:r>
              <a:rPr lang="en-US" dirty="0" smtClean="0"/>
              <a:t>Cost avoidance for training</a:t>
            </a:r>
          </a:p>
          <a:p>
            <a:pPr lvl="1"/>
            <a:r>
              <a:rPr lang="en-US" dirty="0" smtClean="0"/>
              <a:t>No T&amp;E/event costs, no design costs</a:t>
            </a:r>
          </a:p>
          <a:p>
            <a:pPr lvl="1"/>
            <a:r>
              <a:rPr lang="en-US" dirty="0" smtClean="0"/>
              <a:t>One event, 100 people, $1K T&amp;E = $1M+</a:t>
            </a:r>
          </a:p>
          <a:p>
            <a:r>
              <a:rPr lang="en-US" dirty="0" smtClean="0"/>
              <a:t>Global knowledge sharing &amp; retention</a:t>
            </a:r>
          </a:p>
          <a:p>
            <a:pPr lvl="1"/>
            <a:r>
              <a:rPr lang="en-US" dirty="0" smtClean="0"/>
              <a:t>Connecting people who haven’t met</a:t>
            </a:r>
          </a:p>
          <a:p>
            <a:pPr lvl="1"/>
            <a:r>
              <a:rPr lang="en-US" dirty="0" smtClean="0"/>
              <a:t>Immersive sharing, easy retention</a:t>
            </a:r>
          </a:p>
          <a:p>
            <a:r>
              <a:rPr lang="en-US" dirty="0" smtClean="0"/>
              <a:t>Employee engagement</a:t>
            </a:r>
          </a:p>
          <a:p>
            <a:pPr lvl="1"/>
            <a:r>
              <a:rPr lang="en-US" dirty="0" smtClean="0"/>
              <a:t>Reputation and recognition</a:t>
            </a:r>
          </a:p>
          <a:p>
            <a:pPr lvl="1"/>
            <a:r>
              <a:rPr lang="en-US" dirty="0" smtClean="0"/>
              <a:t>Building bonds</a:t>
            </a:r>
          </a:p>
        </p:txBody>
      </p:sp>
    </p:spTree>
    <p:extLst>
      <p:ext uri="{BB962C8B-B14F-4D97-AF65-F5344CB8AC3E}">
        <p14:creationId xmlns:p14="http://schemas.microsoft.com/office/powerpoint/2010/main" val="34219416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1800"/>
            <a:ext cx="8077200" cy="1523495"/>
          </a:xfrm>
        </p:spPr>
        <p:txBody>
          <a:bodyPr/>
          <a:lstStyle/>
          <a:p>
            <a:r>
              <a:rPr lang="en-US" dirty="0" smtClean="0"/>
              <a:t>Act III:  </a:t>
            </a:r>
            <a:r>
              <a:rPr lang="en-US" dirty="0" err="1" smtClean="0"/>
              <a:t>Mythbusting</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371636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Myths</a:t>
            </a:r>
            <a:endParaRPr lang="en-US" dirty="0"/>
          </a:p>
        </p:txBody>
      </p:sp>
      <p:sp>
        <p:nvSpPr>
          <p:cNvPr id="3" name="Text Placeholder 2"/>
          <p:cNvSpPr>
            <a:spLocks noGrp="1"/>
          </p:cNvSpPr>
          <p:nvPr>
            <p:ph type="body" sz="quarter" idx="10"/>
          </p:nvPr>
        </p:nvSpPr>
        <p:spPr>
          <a:xfrm>
            <a:off x="381000" y="1447799"/>
            <a:ext cx="8382000" cy="3053144"/>
          </a:xfrm>
        </p:spPr>
        <p:txBody>
          <a:bodyPr/>
          <a:lstStyle/>
          <a:p>
            <a:pPr marL="514350" indent="-514350">
              <a:buFont typeface="+mj-lt"/>
              <a:buAutoNum type="arabicParenR"/>
            </a:pPr>
            <a:r>
              <a:rPr lang="en-US" dirty="0" smtClean="0"/>
              <a:t>Build it and they will come</a:t>
            </a:r>
          </a:p>
          <a:p>
            <a:pPr marL="514350" indent="-514350">
              <a:buFont typeface="+mj-lt"/>
              <a:buAutoNum type="arabicParenR"/>
            </a:pPr>
            <a:r>
              <a:rPr lang="en-US" dirty="0" smtClean="0"/>
              <a:t>People will flame each other/the organization</a:t>
            </a:r>
          </a:p>
          <a:p>
            <a:pPr marL="514350" indent="-514350">
              <a:buFont typeface="+mj-lt"/>
              <a:buAutoNum type="arabicParenR"/>
            </a:pPr>
            <a:r>
              <a:rPr lang="en-US" dirty="0" smtClean="0"/>
              <a:t>Marketing “X for the Enterprise” works</a:t>
            </a:r>
          </a:p>
          <a:p>
            <a:pPr marL="514350" indent="-514350">
              <a:buFont typeface="+mj-lt"/>
              <a:buAutoNum type="arabicParenR"/>
            </a:pPr>
            <a:r>
              <a:rPr lang="en-US" dirty="0" smtClean="0"/>
              <a:t>It’s only for people under 30</a:t>
            </a:r>
          </a:p>
          <a:p>
            <a:pPr marL="514350" indent="-514350">
              <a:buFont typeface="+mj-lt"/>
              <a:buAutoNum type="arabicParenR"/>
            </a:pPr>
            <a:r>
              <a:rPr lang="en-US" dirty="0" smtClean="0"/>
              <a:t>We can’t make a $ and </a:t>
            </a:r>
            <a:r>
              <a:rPr lang="en-US" dirty="0" smtClean="0">
                <a:latin typeface="Segoe UI"/>
                <a:ea typeface="Segoe UI"/>
                <a:cs typeface="Segoe UI"/>
              </a:rPr>
              <a:t>¢ business case</a:t>
            </a:r>
            <a:endParaRPr lang="en-US" dirty="0"/>
          </a:p>
        </p:txBody>
      </p:sp>
    </p:spTree>
    <p:extLst>
      <p:ext uri="{BB962C8B-B14F-4D97-AF65-F5344CB8AC3E}">
        <p14:creationId xmlns:p14="http://schemas.microsoft.com/office/powerpoint/2010/main" val="7395686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Success</a:t>
            </a:r>
            <a:endParaRPr lang="en-US" dirty="0"/>
          </a:p>
        </p:txBody>
      </p:sp>
      <p:sp>
        <p:nvSpPr>
          <p:cNvPr id="3" name="Text Placeholder 2"/>
          <p:cNvSpPr>
            <a:spLocks noGrp="1"/>
          </p:cNvSpPr>
          <p:nvPr>
            <p:ph type="body" sz="quarter" idx="10"/>
          </p:nvPr>
        </p:nvSpPr>
        <p:spPr>
          <a:xfrm>
            <a:off x="381000" y="1447799"/>
            <a:ext cx="8382000" cy="3397853"/>
          </a:xfrm>
        </p:spPr>
        <p:txBody>
          <a:bodyPr/>
          <a:lstStyle/>
          <a:p>
            <a:r>
              <a:rPr lang="en-US" dirty="0" smtClean="0"/>
              <a:t>You have to start with pain users feel</a:t>
            </a:r>
          </a:p>
          <a:p>
            <a:r>
              <a:rPr lang="en-US" dirty="0" smtClean="0"/>
              <a:t>People won’t flame if they are not anonymous</a:t>
            </a:r>
          </a:p>
          <a:p>
            <a:r>
              <a:rPr lang="en-US" dirty="0" smtClean="0"/>
              <a:t>Facebook &amp; YouTube have some negative baggage, esp. in the C-Suite</a:t>
            </a:r>
          </a:p>
          <a:p>
            <a:r>
              <a:rPr lang="en-US" dirty="0" smtClean="0"/>
              <a:t>Anyone can create and derive value, but they must be pitched appropriately</a:t>
            </a:r>
          </a:p>
        </p:txBody>
      </p:sp>
    </p:spTree>
    <p:extLst>
      <p:ext uri="{BB962C8B-B14F-4D97-AF65-F5344CB8AC3E}">
        <p14:creationId xmlns:p14="http://schemas.microsoft.com/office/powerpoint/2010/main" val="16227857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Making A Hard $ Business Case</a:t>
            </a:r>
            <a:endParaRPr lang="en-US" dirty="0"/>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8268832" cy="43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2474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397" y="2971800"/>
            <a:ext cx="8839200" cy="1523495"/>
          </a:xfrm>
        </p:spPr>
        <p:txBody>
          <a:bodyPr/>
          <a:lstStyle/>
          <a:p>
            <a:r>
              <a:rPr lang="en-US" dirty="0" smtClean="0"/>
              <a:t>Act IV:  Have Your Cake…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371636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smtClean="0">
                <a:solidFill>
                  <a:schemeClr val="tx1"/>
                </a:solidFill>
              </a:rPr>
              <a:t>My Profile</a:t>
            </a:r>
            <a:endParaRPr lang="en-US" dirty="0">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253949"/>
            <a:ext cx="8496300" cy="5113514"/>
          </a:xfrm>
          <a:prstGeom prst="roundRect">
            <a:avLst>
              <a:gd name="adj" fmla="val 1382"/>
            </a:avLst>
          </a:prstGeom>
          <a:solidFill>
            <a:schemeClr val="bg2"/>
          </a:solidFill>
          <a:ln>
            <a:solidFill>
              <a:schemeClr val="tx2"/>
            </a:solidFill>
          </a:ln>
          <a:effectLst>
            <a:outerShdw blurRad="127000" algn="ctr" rotWithShape="0">
              <a:prstClr val="black">
                <a:alpha val="60000"/>
              </a:prstClr>
            </a:outerShdw>
          </a:effectLst>
        </p:spPr>
      </p:pic>
      <p:sp>
        <p:nvSpPr>
          <p:cNvPr id="11" name="Rectangular Callout 10"/>
          <p:cNvSpPr/>
          <p:nvPr/>
        </p:nvSpPr>
        <p:spPr bwMode="auto">
          <a:xfrm>
            <a:off x="5992812" y="1928098"/>
            <a:ext cx="1981200" cy="609396"/>
          </a:xfrm>
          <a:prstGeom prst="wedgeRectCallout">
            <a:avLst>
              <a:gd name="adj1" fmla="val -115496"/>
              <a:gd name="adj2" fmla="val 7714"/>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Profile picture and status updates</a:t>
            </a:r>
          </a:p>
        </p:txBody>
      </p:sp>
      <p:sp>
        <p:nvSpPr>
          <p:cNvPr id="7" name="Rectangular Callout 6"/>
          <p:cNvSpPr/>
          <p:nvPr/>
        </p:nvSpPr>
        <p:spPr bwMode="auto">
          <a:xfrm>
            <a:off x="6216650" y="3567215"/>
            <a:ext cx="1538287" cy="609396"/>
          </a:xfrm>
          <a:prstGeom prst="wedgeRectCallout">
            <a:avLst>
              <a:gd name="adj1" fmla="val -141022"/>
              <a:gd name="adj2" fmla="val -65647"/>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Contact details and bio</a:t>
            </a:r>
          </a:p>
        </p:txBody>
      </p:sp>
      <p:sp>
        <p:nvSpPr>
          <p:cNvPr id="13" name="Rectangular Callout 12"/>
          <p:cNvSpPr/>
          <p:nvPr/>
        </p:nvSpPr>
        <p:spPr bwMode="auto">
          <a:xfrm>
            <a:off x="5206999" y="4571690"/>
            <a:ext cx="1965325" cy="609396"/>
          </a:xfrm>
          <a:prstGeom prst="wedgeRectCallout">
            <a:avLst>
              <a:gd name="adj1" fmla="val -101134"/>
              <a:gd name="adj2" fmla="val -81793"/>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Skills, interests, and previous projects</a:t>
            </a:r>
            <a:endParaRPr lang="en-US" spc="-50" dirty="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endParaRPr>
          </a:p>
        </p:txBody>
      </p:sp>
      <p:sp>
        <p:nvSpPr>
          <p:cNvPr id="14" name="Rectangular Callout 13"/>
          <p:cNvSpPr/>
          <p:nvPr/>
        </p:nvSpPr>
        <p:spPr bwMode="auto">
          <a:xfrm>
            <a:off x="4968875" y="5510315"/>
            <a:ext cx="1317625" cy="609396"/>
          </a:xfrm>
          <a:prstGeom prst="wedgeRectCallout">
            <a:avLst>
              <a:gd name="adj1" fmla="val -137797"/>
              <a:gd name="adj2" fmla="val 5240"/>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Personal information</a:t>
            </a:r>
            <a:endParaRPr lang="en-US" spc="-50" dirty="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endParaRPr>
          </a:p>
        </p:txBody>
      </p:sp>
    </p:spTree>
    <p:extLst>
      <p:ext uri="{BB962C8B-B14F-4D97-AF65-F5344CB8AC3E}">
        <p14:creationId xmlns:p14="http://schemas.microsoft.com/office/powerpoint/2010/main" val="195451156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382000" cy="1163395"/>
          </a:xfrm>
        </p:spPr>
        <p:txBody>
          <a:bodyPr/>
          <a:lstStyle/>
          <a:p>
            <a:r>
              <a:rPr lang="en-US" dirty="0" smtClean="0"/>
              <a:t>A Presentation in Five Acts</a:t>
            </a:r>
            <a:br>
              <a:rPr lang="en-US" dirty="0" smtClean="0"/>
            </a:br>
            <a:r>
              <a:rPr lang="en-US" sz="3600" dirty="0" smtClean="0">
                <a:solidFill>
                  <a:schemeClr val="accent1">
                    <a:lumMod val="60000"/>
                    <a:lumOff val="40000"/>
                  </a:schemeClr>
                </a:solidFill>
              </a:rPr>
              <a:t>In Homage to </a:t>
            </a:r>
            <a:r>
              <a:rPr lang="en-US" sz="3600" i="1" dirty="0" smtClean="0">
                <a:solidFill>
                  <a:schemeClr val="accent1">
                    <a:lumMod val="60000"/>
                    <a:lumOff val="40000"/>
                  </a:schemeClr>
                </a:solidFill>
              </a:rPr>
              <a:t>This American Life</a:t>
            </a:r>
            <a:endParaRPr lang="en-US" sz="3600" i="1" dirty="0">
              <a:solidFill>
                <a:schemeClr val="accent1">
                  <a:lumMod val="60000"/>
                  <a:lumOff val="40000"/>
                </a:schemeClr>
              </a:solidFill>
            </a:endParaRPr>
          </a:p>
        </p:txBody>
      </p:sp>
      <p:sp>
        <p:nvSpPr>
          <p:cNvPr id="5" name="Text Placeholder 4"/>
          <p:cNvSpPr>
            <a:spLocks noGrp="1"/>
          </p:cNvSpPr>
          <p:nvPr>
            <p:ph type="body" sz="quarter" idx="10"/>
          </p:nvPr>
        </p:nvSpPr>
        <p:spPr>
          <a:xfrm>
            <a:off x="304800" y="1752600"/>
            <a:ext cx="8382000" cy="3151632"/>
          </a:xfrm>
        </p:spPr>
        <p:txBody>
          <a:bodyPr/>
          <a:lstStyle/>
          <a:p>
            <a:r>
              <a:rPr lang="en-US" dirty="0" smtClean="0"/>
              <a:t>Act I: The Issues</a:t>
            </a:r>
          </a:p>
          <a:p>
            <a:r>
              <a:rPr lang="en-US" dirty="0" smtClean="0"/>
              <a:t>Act II: A Blended Solution</a:t>
            </a:r>
          </a:p>
          <a:p>
            <a:r>
              <a:rPr lang="en-US" dirty="0" smtClean="0"/>
              <a:t>Act III: </a:t>
            </a:r>
            <a:r>
              <a:rPr lang="en-US" dirty="0" err="1" smtClean="0"/>
              <a:t>Mythbusting</a:t>
            </a:r>
            <a:endParaRPr lang="en-US" dirty="0" smtClean="0"/>
          </a:p>
          <a:p>
            <a:r>
              <a:rPr lang="en-US" dirty="0" smtClean="0"/>
              <a:t>Act IV: Have Your Cake, &amp; Eat It, Too</a:t>
            </a:r>
          </a:p>
          <a:p>
            <a:r>
              <a:rPr lang="en-US" dirty="0" smtClean="0"/>
              <a:t>Act V:  All About You</a:t>
            </a:r>
          </a:p>
          <a:p>
            <a:endParaRPr lang="en-US" dirty="0"/>
          </a:p>
        </p:txBody>
      </p:sp>
    </p:spTree>
    <p:extLst>
      <p:ext uri="{BB962C8B-B14F-4D97-AF65-F5344CB8AC3E}">
        <p14:creationId xmlns:p14="http://schemas.microsoft.com/office/powerpoint/2010/main" val="344280181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7375" y="969998"/>
            <a:ext cx="5034115" cy="5662577"/>
          </a:xfrm>
          <a:prstGeom prst="roundRect">
            <a:avLst>
              <a:gd name="adj" fmla="val 1382"/>
            </a:avLst>
          </a:prstGeom>
          <a:solidFill>
            <a:schemeClr val="bg2"/>
          </a:solidFill>
          <a:ln>
            <a:solidFill>
              <a:schemeClr val="tx2"/>
            </a:solidFill>
          </a:ln>
          <a:effectLst>
            <a:outerShdw blurRad="127000" algn="ctr" rotWithShape="0">
              <a:prstClr val="black">
                <a:alpha val="60000"/>
              </a:prstClr>
            </a:outerShdw>
          </a:effectLst>
        </p:spPr>
      </p:pic>
      <p:sp>
        <p:nvSpPr>
          <p:cNvPr id="2" name="Title 1"/>
          <p:cNvSpPr>
            <a:spLocks noGrp="1"/>
          </p:cNvSpPr>
          <p:nvPr>
            <p:ph type="title"/>
          </p:nvPr>
        </p:nvSpPr>
        <p:spPr/>
        <p:txBody>
          <a:bodyPr/>
          <a:lstStyle/>
          <a:p>
            <a:r>
              <a:rPr lang="en-US" smtClean="0"/>
              <a:t>Profile Management</a:t>
            </a:r>
            <a:endParaRPr lang="en-US" dirty="0"/>
          </a:p>
        </p:txBody>
      </p:sp>
      <p:sp>
        <p:nvSpPr>
          <p:cNvPr id="6" name="Rectangular Callout 5"/>
          <p:cNvSpPr/>
          <p:nvPr/>
        </p:nvSpPr>
        <p:spPr bwMode="auto">
          <a:xfrm>
            <a:off x="6367463" y="5205514"/>
            <a:ext cx="1562100" cy="609396"/>
          </a:xfrm>
          <a:prstGeom prst="wedgeRectCallout">
            <a:avLst>
              <a:gd name="adj1" fmla="val -74879"/>
              <a:gd name="adj2" fmla="val 112645"/>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Specify privacy options</a:t>
            </a:r>
          </a:p>
        </p:txBody>
      </p:sp>
      <p:sp>
        <p:nvSpPr>
          <p:cNvPr id="7" name="Rectangular Callout 6"/>
          <p:cNvSpPr/>
          <p:nvPr/>
        </p:nvSpPr>
        <p:spPr bwMode="auto">
          <a:xfrm>
            <a:off x="6034088" y="4099790"/>
            <a:ext cx="1376362" cy="858695"/>
          </a:xfrm>
          <a:prstGeom prst="wedgeRectCallout">
            <a:avLst>
              <a:gd name="adj1" fmla="val -149621"/>
              <a:gd name="adj2" fmla="val 147260"/>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Choose from suggested keywords</a:t>
            </a:r>
          </a:p>
        </p:txBody>
      </p:sp>
    </p:spTree>
    <p:extLst>
      <p:ext uri="{BB962C8B-B14F-4D97-AF65-F5344CB8AC3E}">
        <p14:creationId xmlns:p14="http://schemas.microsoft.com/office/powerpoint/2010/main" val="199780891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Activities Feed</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2075" y="848438"/>
            <a:ext cx="3486150" cy="5784137"/>
          </a:xfrm>
          <a:prstGeom prst="roundRect">
            <a:avLst>
              <a:gd name="adj" fmla="val 1987"/>
            </a:avLst>
          </a:prstGeom>
          <a:solidFill>
            <a:schemeClr val="bg2"/>
          </a:solidFill>
          <a:ln>
            <a:solidFill>
              <a:schemeClr val="tx2"/>
            </a:solidFill>
          </a:ln>
          <a:effectLst>
            <a:outerShdw blurRad="127000" algn="ctr" rotWithShape="0">
              <a:prstClr val="black">
                <a:alpha val="60000"/>
              </a:prstClr>
            </a:outerShdw>
          </a:effectLst>
        </p:spPr>
      </p:pic>
      <p:sp>
        <p:nvSpPr>
          <p:cNvPr id="8" name="Rectangular Callout 7"/>
          <p:cNvSpPr/>
          <p:nvPr/>
        </p:nvSpPr>
        <p:spPr bwMode="auto">
          <a:xfrm>
            <a:off x="4667250" y="3496601"/>
            <a:ext cx="952500" cy="360097"/>
          </a:xfrm>
          <a:prstGeom prst="wedgeRectCallout">
            <a:avLst>
              <a:gd name="adj1" fmla="val -72705"/>
              <a:gd name="adj2" fmla="val 130239"/>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Tagging</a:t>
            </a:r>
          </a:p>
        </p:txBody>
      </p:sp>
      <p:sp>
        <p:nvSpPr>
          <p:cNvPr id="9" name="Rectangular Callout 8"/>
          <p:cNvSpPr/>
          <p:nvPr/>
        </p:nvSpPr>
        <p:spPr bwMode="auto">
          <a:xfrm>
            <a:off x="5737225" y="3914053"/>
            <a:ext cx="1225550" cy="858695"/>
          </a:xfrm>
          <a:prstGeom prst="wedgeRectCallout">
            <a:avLst>
              <a:gd name="adj1" fmla="val -147779"/>
              <a:gd name="adj2" fmla="val 43389"/>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Colleague Network updates</a:t>
            </a:r>
          </a:p>
        </p:txBody>
      </p:sp>
      <p:sp>
        <p:nvSpPr>
          <p:cNvPr id="10" name="Rectangular Callout 9"/>
          <p:cNvSpPr/>
          <p:nvPr/>
        </p:nvSpPr>
        <p:spPr bwMode="auto">
          <a:xfrm>
            <a:off x="5292725" y="5001551"/>
            <a:ext cx="863600" cy="360097"/>
          </a:xfrm>
          <a:prstGeom prst="wedgeRectCallout">
            <a:avLst>
              <a:gd name="adj1" fmla="val -151042"/>
              <a:gd name="adj2" fmla="val 72350"/>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Rating</a:t>
            </a:r>
          </a:p>
        </p:txBody>
      </p:sp>
      <p:sp>
        <p:nvSpPr>
          <p:cNvPr id="11" name="Rectangular Callout 10"/>
          <p:cNvSpPr/>
          <p:nvPr/>
        </p:nvSpPr>
        <p:spPr bwMode="auto">
          <a:xfrm>
            <a:off x="5095875" y="5696876"/>
            <a:ext cx="2324100" cy="360097"/>
          </a:xfrm>
          <a:prstGeom prst="wedgeRectCallout">
            <a:avLst>
              <a:gd name="adj1" fmla="val -94449"/>
              <a:gd name="adj2" fmla="val 59325"/>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Comments and Notes</a:t>
            </a:r>
          </a:p>
        </p:txBody>
      </p:sp>
      <p:sp>
        <p:nvSpPr>
          <p:cNvPr id="12" name="Rectangular Callout 11"/>
          <p:cNvSpPr/>
          <p:nvPr/>
        </p:nvSpPr>
        <p:spPr bwMode="auto">
          <a:xfrm>
            <a:off x="5238750" y="6272478"/>
            <a:ext cx="1609725" cy="360097"/>
          </a:xfrm>
          <a:prstGeom prst="wedgeRectCallout">
            <a:avLst>
              <a:gd name="adj1" fmla="val -128824"/>
              <a:gd name="adj2" fmla="val 3777"/>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Profile updates</a:t>
            </a:r>
          </a:p>
        </p:txBody>
      </p:sp>
    </p:spTree>
    <p:extLst>
      <p:ext uri="{BB962C8B-B14F-4D97-AF65-F5344CB8AC3E}">
        <p14:creationId xmlns:p14="http://schemas.microsoft.com/office/powerpoint/2010/main" val="43047723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Suggestions</a:t>
            </a:r>
            <a:endParaRPr lang="en-US" sz="4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4006" y="1414463"/>
            <a:ext cx="5995988" cy="5202053"/>
          </a:xfrm>
          <a:prstGeom prst="roundRect">
            <a:avLst>
              <a:gd name="adj" fmla="val 1382"/>
            </a:avLst>
          </a:prstGeom>
          <a:solidFill>
            <a:schemeClr val="bg2"/>
          </a:solidFill>
          <a:ln>
            <a:solidFill>
              <a:schemeClr val="tx2"/>
            </a:solidFill>
          </a:ln>
          <a:effectLst>
            <a:outerShdw blurRad="127000" algn="ctr" rotWithShape="0">
              <a:prstClr val="black">
                <a:alpha val="60000"/>
              </a:prstClr>
            </a:outerShdw>
          </a:effectLst>
        </p:spPr>
      </p:pic>
      <p:sp>
        <p:nvSpPr>
          <p:cNvPr id="6" name="Rectangular Callout 5"/>
          <p:cNvSpPr/>
          <p:nvPr/>
        </p:nvSpPr>
        <p:spPr bwMode="auto">
          <a:xfrm>
            <a:off x="4071937" y="3280641"/>
            <a:ext cx="1847851" cy="858695"/>
          </a:xfrm>
          <a:prstGeom prst="wedgeRectCallout">
            <a:avLst>
              <a:gd name="adj1" fmla="val -107504"/>
              <a:gd name="adj2" fmla="val -6693"/>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Colleague and keyword mining from Sent e-mails</a:t>
            </a:r>
            <a:endParaRPr lang="en-US" spc="-50" dirty="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endParaRPr>
          </a:p>
        </p:txBody>
      </p:sp>
      <p:sp>
        <p:nvSpPr>
          <p:cNvPr id="7" name="Rectangular Callout 6"/>
          <p:cNvSpPr/>
          <p:nvPr/>
        </p:nvSpPr>
        <p:spPr bwMode="auto">
          <a:xfrm>
            <a:off x="5035974" y="5614266"/>
            <a:ext cx="1676400" cy="858695"/>
          </a:xfrm>
          <a:prstGeom prst="wedgeRectCallout">
            <a:avLst>
              <a:gd name="adj1" fmla="val -111516"/>
              <a:gd name="adj2" fmla="val 48347"/>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Privacy policy at </a:t>
            </a: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enterprise and end-user level</a:t>
            </a:r>
            <a:endParaRPr lang="en-US" spc="-50" dirty="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endParaRPr>
          </a:p>
        </p:txBody>
      </p:sp>
    </p:spTree>
    <p:extLst>
      <p:ext uri="{BB962C8B-B14F-4D97-AF65-F5344CB8AC3E}">
        <p14:creationId xmlns:p14="http://schemas.microsoft.com/office/powerpoint/2010/main" val="36992139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202" y="1414463"/>
            <a:ext cx="6033597" cy="4899025"/>
          </a:xfrm>
          <a:prstGeom prst="roundRect">
            <a:avLst>
              <a:gd name="adj" fmla="val 1382"/>
            </a:avLst>
          </a:prstGeom>
          <a:solidFill>
            <a:schemeClr val="bg2"/>
          </a:solidFill>
          <a:ln>
            <a:solidFill>
              <a:schemeClr val="tx2"/>
            </a:solidFill>
          </a:ln>
          <a:effectLst>
            <a:outerShdw blurRad="127000" algn="ctr" rotWithShape="0">
              <a:prstClr val="black">
                <a:alpha val="60000"/>
              </a:prstClr>
            </a:outerShdw>
          </a:effectLst>
        </p:spPr>
      </p:pic>
      <p:sp>
        <p:nvSpPr>
          <p:cNvPr id="5" name="Rectangular Callout 4"/>
          <p:cNvSpPr/>
          <p:nvPr/>
        </p:nvSpPr>
        <p:spPr bwMode="auto">
          <a:xfrm>
            <a:off x="7843838" y="2359025"/>
            <a:ext cx="914400" cy="858695"/>
          </a:xfrm>
          <a:prstGeom prst="wedgeRectCallout">
            <a:avLst>
              <a:gd name="adj1" fmla="val -135286"/>
              <a:gd name="adj2" fmla="val -48681"/>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Sort by social distance</a:t>
            </a:r>
            <a:endParaRPr lang="en-US" spc="-50" dirty="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endParaRPr>
          </a:p>
        </p:txBody>
      </p:sp>
      <p:sp>
        <p:nvSpPr>
          <p:cNvPr id="9" name="Rectangular Callout 8"/>
          <p:cNvSpPr/>
          <p:nvPr/>
        </p:nvSpPr>
        <p:spPr bwMode="auto">
          <a:xfrm>
            <a:off x="158750" y="4619706"/>
            <a:ext cx="1498600" cy="609396"/>
          </a:xfrm>
          <a:prstGeom prst="wedgeRectCallout">
            <a:avLst>
              <a:gd name="adj1" fmla="val 56975"/>
              <a:gd name="adj2" fmla="val -141683"/>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Filter by social metadata</a:t>
            </a:r>
          </a:p>
        </p:txBody>
      </p:sp>
      <p:sp>
        <p:nvSpPr>
          <p:cNvPr id="10" name="Rectangular Callout 9"/>
          <p:cNvSpPr/>
          <p:nvPr/>
        </p:nvSpPr>
        <p:spPr bwMode="auto">
          <a:xfrm>
            <a:off x="6891338" y="4371252"/>
            <a:ext cx="1524000" cy="858695"/>
          </a:xfrm>
          <a:prstGeom prst="wedgeRectCallout">
            <a:avLst>
              <a:gd name="adj1" fmla="val -127201"/>
              <a:gd name="adj2" fmla="val 12823"/>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Tips for helping others find you</a:t>
            </a:r>
            <a:endParaRPr lang="en-US" spc="-50" dirty="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endParaRPr>
          </a:p>
        </p:txBody>
      </p:sp>
      <p:sp>
        <p:nvSpPr>
          <p:cNvPr id="13" name="Title 12"/>
          <p:cNvSpPr>
            <a:spLocks noGrp="1"/>
          </p:cNvSpPr>
          <p:nvPr>
            <p:ph type="title"/>
          </p:nvPr>
        </p:nvSpPr>
        <p:spPr/>
        <p:txBody>
          <a:bodyPr/>
          <a:lstStyle/>
          <a:p>
            <a:r>
              <a:rPr lang="en-US" dirty="0" smtClean="0"/>
              <a:t>People Search</a:t>
            </a:r>
            <a:endParaRPr lang="en-US" dirty="0"/>
          </a:p>
        </p:txBody>
      </p:sp>
    </p:spTree>
    <p:extLst>
      <p:ext uri="{BB962C8B-B14F-4D97-AF65-F5344CB8AC3E}">
        <p14:creationId xmlns:p14="http://schemas.microsoft.com/office/powerpoint/2010/main" val="63714193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81000" y="230188"/>
            <a:ext cx="8382000" cy="553998"/>
          </a:xfrm>
        </p:spPr>
        <p:txBody>
          <a:bodyPr/>
          <a:lstStyle/>
          <a:p>
            <a:r>
              <a:rPr lang="en-US" sz="4000" dirty="0" smtClean="0"/>
              <a:t>Metadata</a:t>
            </a:r>
            <a:endParaRPr lang="en-US" sz="2800" dirty="0">
              <a:solidFill>
                <a:schemeClr val="accent1"/>
              </a:solidFill>
            </a:endParaRPr>
          </a:p>
        </p:txBody>
      </p:sp>
      <p:grpSp>
        <p:nvGrpSpPr>
          <p:cNvPr id="9" name="Group 8"/>
          <p:cNvGrpSpPr/>
          <p:nvPr/>
        </p:nvGrpSpPr>
        <p:grpSpPr>
          <a:xfrm>
            <a:off x="0" y="1981200"/>
            <a:ext cx="9144001" cy="5029200"/>
            <a:chOff x="0" y="1981200"/>
            <a:chExt cx="9144001" cy="5029200"/>
          </a:xfrm>
        </p:grpSpPr>
        <p:sp>
          <p:nvSpPr>
            <p:cNvPr id="10" name="Freeform 6" hidden="1"/>
            <p:cNvSpPr>
              <a:spLocks/>
            </p:cNvSpPr>
            <p:nvPr/>
          </p:nvSpPr>
          <p:spPr bwMode="auto">
            <a:xfrm>
              <a:off x="4114801" y="1981200"/>
              <a:ext cx="5029200" cy="48768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rgbClr xmlns:mc="http://schemas.openxmlformats.org/markup-compatibility/2006" xmlns:a14="http://schemas.microsoft.com/office/drawing/2010/main" val="000000" mc:Ignorable="">
                    <a:alpha val="79000"/>
                  </a:srgbClr>
                </a:gs>
                <a:gs pos="78000">
                  <a:srgbClr xmlns:mc="http://schemas.openxmlformats.org/markup-compatibility/2006" xmlns:a14="http://schemas.microsoft.com/office/drawing/2010/main" val="000000" mc:Ignorable="">
                    <a:alpha val="0"/>
                  </a:srgbClr>
                </a:gs>
                <a:gs pos="100000">
                  <a:srgbClr xmlns:mc="http://schemas.openxmlformats.org/markup-compatibility/2006" xmlns:a14="http://schemas.microsoft.com/office/drawing/2010/main" val="000000" mc:Ignorable="">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defRPr/>
              </a:pPr>
              <a:endParaRPr lang="en-US"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 name="Freeform 6" hidden="1"/>
            <p:cNvSpPr>
              <a:spLocks/>
            </p:cNvSpPr>
            <p:nvPr/>
          </p:nvSpPr>
          <p:spPr bwMode="auto">
            <a:xfrm flipH="1">
              <a:off x="0" y="4267200"/>
              <a:ext cx="9144000" cy="27432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rgbClr xmlns:mc="http://schemas.openxmlformats.org/markup-compatibility/2006" xmlns:a14="http://schemas.microsoft.com/office/drawing/2010/main" val="000000" mc:Ignorable="">
                    <a:alpha val="79000"/>
                  </a:srgbClr>
                </a:gs>
                <a:gs pos="78000">
                  <a:srgbClr xmlns:mc="http://schemas.openxmlformats.org/markup-compatibility/2006" xmlns:a14="http://schemas.microsoft.com/office/drawing/2010/main" val="000000" mc:Ignorable="">
                    <a:alpha val="0"/>
                  </a:srgbClr>
                </a:gs>
                <a:gs pos="100000">
                  <a:srgbClr xmlns:mc="http://schemas.openxmlformats.org/markup-compatibility/2006" xmlns:a14="http://schemas.microsoft.com/office/drawing/2010/main" val="000000" mc:Ignorable="">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defRPr/>
              </a:pPr>
              <a:endParaRPr lang="en-US"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2" t="3489" r="848" b="5232"/>
          <a:stretch/>
        </p:blipFill>
        <p:spPr bwMode="auto">
          <a:xfrm>
            <a:off x="1323930" y="2113955"/>
            <a:ext cx="7134068" cy="4114800"/>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ular Callout 12"/>
          <p:cNvSpPr/>
          <p:nvPr/>
        </p:nvSpPr>
        <p:spPr bwMode="auto">
          <a:xfrm>
            <a:off x="228600" y="2057400"/>
            <a:ext cx="1381125" cy="858695"/>
          </a:xfrm>
          <a:prstGeom prst="wedgeRectCallout">
            <a:avLst>
              <a:gd name="adj1" fmla="val 42639"/>
              <a:gd name="adj2" fmla="val 153720"/>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Metadata-based Navigation</a:t>
            </a:r>
            <a:endParaRPr lang="en-US" spc="-50" dirty="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1066800"/>
            <a:ext cx="6402387" cy="4801790"/>
          </a:xfrm>
          <a:prstGeom prst="roundRect">
            <a:avLst>
              <a:gd name="adj" fmla="val 3323"/>
            </a:avLst>
          </a:prstGeom>
          <a:noFill/>
          <a:ln w="25400" cap="flat" cmpd="sng" algn="ctr">
            <a:noFill/>
            <a:prstDash val="solid"/>
            <a:miter lim="800000"/>
            <a:headEnd type="none" w="med" len="med"/>
            <a:tailEnd type="none" w="med" len="med"/>
          </a:ln>
          <a:effectLst>
            <a:reflection blurRad="6350" stA="52000" endA="300" endPos="35000" dir="5400000" sy="-100000" algn="bl" rotWithShape="0"/>
          </a:effectLst>
        </p:spPr>
      </p:pic>
    </p:spTree>
    <p:extLst>
      <p:ext uri="{BB962C8B-B14F-4D97-AF65-F5344CB8AC3E}">
        <p14:creationId xmlns:p14="http://schemas.microsoft.com/office/powerpoint/2010/main" val="28532142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209" y="2057400"/>
            <a:ext cx="8365029" cy="3970456"/>
          </a:xfrm>
          <a:prstGeom prst="roundRect">
            <a:avLst>
              <a:gd name="adj" fmla="val 1382"/>
            </a:avLst>
          </a:prstGeom>
          <a:solidFill>
            <a:schemeClr val="bg2"/>
          </a:solidFill>
          <a:ln>
            <a:solidFill>
              <a:schemeClr val="tx2"/>
            </a:solidFill>
          </a:ln>
          <a:effectLst>
            <a:outerShdw blurRad="127000" algn="ctr" rotWithShape="0">
              <a:prstClr val="black">
                <a:alpha val="60000"/>
              </a:prstClr>
            </a:outerShdw>
          </a:effectLst>
        </p:spPr>
      </p:pic>
      <p:sp>
        <p:nvSpPr>
          <p:cNvPr id="2" name="Title 1"/>
          <p:cNvSpPr>
            <a:spLocks noGrp="1"/>
          </p:cNvSpPr>
          <p:nvPr>
            <p:ph type="title"/>
          </p:nvPr>
        </p:nvSpPr>
        <p:spPr/>
        <p:txBody>
          <a:bodyPr/>
          <a:lstStyle/>
          <a:p>
            <a:r>
              <a:rPr lang="en-US" smtClean="0"/>
              <a:t>Ratings</a:t>
            </a:r>
            <a:endParaRPr lang="en-US" dirty="0"/>
          </a:p>
        </p:txBody>
      </p:sp>
      <p:sp>
        <p:nvSpPr>
          <p:cNvPr id="5" name="Rectangular Callout 4"/>
          <p:cNvSpPr/>
          <p:nvPr/>
        </p:nvSpPr>
        <p:spPr bwMode="auto">
          <a:xfrm>
            <a:off x="5133975" y="1600200"/>
            <a:ext cx="1381125" cy="609600"/>
          </a:xfrm>
          <a:prstGeom prst="wedgeRectCallout">
            <a:avLst>
              <a:gd name="adj1" fmla="val 128463"/>
              <a:gd name="adj2" fmla="val 205978"/>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Rate pages and content</a:t>
            </a:r>
            <a:endParaRPr lang="en-US" spc="-50" dirty="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endParaRPr>
          </a:p>
        </p:txBody>
      </p:sp>
      <p:sp>
        <p:nvSpPr>
          <p:cNvPr id="6" name="Rectangular Callout 5"/>
          <p:cNvSpPr/>
          <p:nvPr/>
        </p:nvSpPr>
        <p:spPr bwMode="auto">
          <a:xfrm>
            <a:off x="6753225" y="5791302"/>
            <a:ext cx="946150" cy="609396"/>
          </a:xfrm>
          <a:prstGeom prst="wedgeRectCallout">
            <a:avLst>
              <a:gd name="adj1" fmla="val 43497"/>
              <a:gd name="adj2" fmla="val -145606"/>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0–5 star ratings</a:t>
            </a:r>
            <a:endParaRPr lang="en-US" spc="-50" dirty="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endParaRPr>
          </a:p>
        </p:txBody>
      </p:sp>
    </p:spTree>
    <p:extLst>
      <p:ext uri="{BB962C8B-B14F-4D97-AF65-F5344CB8AC3E}">
        <p14:creationId xmlns:p14="http://schemas.microsoft.com/office/powerpoint/2010/main" val="373469412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350" y="1979173"/>
            <a:ext cx="8370888" cy="4653402"/>
          </a:xfrm>
          <a:prstGeom prst="roundRect">
            <a:avLst>
              <a:gd name="adj" fmla="val 1382"/>
            </a:avLst>
          </a:prstGeom>
          <a:solidFill>
            <a:schemeClr val="bg2"/>
          </a:solidFill>
          <a:ln>
            <a:solidFill>
              <a:schemeClr val="tx2"/>
            </a:solidFill>
          </a:ln>
          <a:effectLst>
            <a:outerShdw blurRad="127000" algn="ctr" rotWithShape="0">
              <a:prstClr val="black">
                <a:alpha val="60000"/>
              </a:prstClr>
            </a:outerShdw>
          </a:effectLst>
        </p:spPr>
      </p:pic>
      <p:sp>
        <p:nvSpPr>
          <p:cNvPr id="2" name="Title 1"/>
          <p:cNvSpPr>
            <a:spLocks noGrp="1"/>
          </p:cNvSpPr>
          <p:nvPr>
            <p:ph type="title"/>
          </p:nvPr>
        </p:nvSpPr>
        <p:spPr/>
        <p:txBody>
          <a:bodyPr/>
          <a:lstStyle/>
          <a:p>
            <a:r>
              <a:rPr lang="en-US" smtClean="0"/>
              <a:t>Tagging</a:t>
            </a:r>
            <a:endParaRPr lang="en-US" dirty="0"/>
          </a:p>
        </p:txBody>
      </p:sp>
      <p:sp>
        <p:nvSpPr>
          <p:cNvPr id="8" name="Rectangular Callout 7"/>
          <p:cNvSpPr/>
          <p:nvPr/>
        </p:nvSpPr>
        <p:spPr bwMode="auto">
          <a:xfrm>
            <a:off x="6688138" y="1414463"/>
            <a:ext cx="1727200" cy="609396"/>
          </a:xfrm>
          <a:prstGeom prst="wedgeRectCallout">
            <a:avLst>
              <a:gd name="adj1" fmla="val 43189"/>
              <a:gd name="adj2" fmla="val 129659"/>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Tag sites, lists, libraries, or items</a:t>
            </a:r>
          </a:p>
        </p:txBody>
      </p:sp>
      <p:sp>
        <p:nvSpPr>
          <p:cNvPr id="5" name="Rectangular Callout 4"/>
          <p:cNvSpPr/>
          <p:nvPr/>
        </p:nvSpPr>
        <p:spPr bwMode="auto">
          <a:xfrm>
            <a:off x="4022725" y="4026900"/>
            <a:ext cx="1635125" cy="360097"/>
          </a:xfrm>
          <a:prstGeom prst="wedgeRectCallout">
            <a:avLst>
              <a:gd name="adj1" fmla="val -59347"/>
              <a:gd name="adj2" fmla="val 151486"/>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Suggested tags</a:t>
            </a:r>
          </a:p>
        </p:txBody>
      </p:sp>
      <p:sp>
        <p:nvSpPr>
          <p:cNvPr id="9" name="Rectangular Callout 8"/>
          <p:cNvSpPr/>
          <p:nvPr/>
        </p:nvSpPr>
        <p:spPr bwMode="auto">
          <a:xfrm>
            <a:off x="330200" y="5591379"/>
            <a:ext cx="1974850" cy="609396"/>
          </a:xfrm>
          <a:prstGeom prst="wedgeRectCallout">
            <a:avLst>
              <a:gd name="adj1" fmla="val 99436"/>
              <a:gd name="adj2" fmla="val -54686"/>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Recent tag and note board activity</a:t>
            </a:r>
          </a:p>
        </p:txBody>
      </p:sp>
    </p:spTree>
    <p:extLst>
      <p:ext uri="{BB962C8B-B14F-4D97-AF65-F5344CB8AC3E}">
        <p14:creationId xmlns:p14="http://schemas.microsoft.com/office/powerpoint/2010/main" val="24054281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8874" y="1409253"/>
            <a:ext cx="6329363" cy="5223322"/>
          </a:xfrm>
          <a:prstGeom prst="roundRect">
            <a:avLst>
              <a:gd name="adj" fmla="val 1382"/>
            </a:avLst>
          </a:prstGeom>
          <a:solidFill>
            <a:schemeClr val="bg2"/>
          </a:solidFill>
          <a:ln>
            <a:solidFill>
              <a:schemeClr val="tx2"/>
            </a:solidFill>
          </a:ln>
          <a:effectLst>
            <a:outerShdw blurRad="127000" algn="ctr" rotWithShape="0">
              <a:prstClr val="black">
                <a:alpha val="60000"/>
              </a:prstClr>
            </a:outerShdw>
          </a:effectLst>
        </p:spPr>
      </p:pic>
      <p:sp>
        <p:nvSpPr>
          <p:cNvPr id="2" name="Title 1"/>
          <p:cNvSpPr>
            <a:spLocks noGrp="1"/>
          </p:cNvSpPr>
          <p:nvPr>
            <p:ph type="title"/>
          </p:nvPr>
        </p:nvSpPr>
        <p:spPr/>
        <p:txBody>
          <a:bodyPr/>
          <a:lstStyle/>
          <a:p>
            <a:r>
              <a:rPr lang="en-US" smtClean="0"/>
              <a:t>Manage Tags and Notes</a:t>
            </a:r>
            <a:endParaRPr lang="en-US" dirty="0"/>
          </a:p>
        </p:txBody>
      </p:sp>
      <p:sp>
        <p:nvSpPr>
          <p:cNvPr id="8" name="Rectangular Callout 7"/>
          <p:cNvSpPr/>
          <p:nvPr/>
        </p:nvSpPr>
        <p:spPr bwMode="auto">
          <a:xfrm>
            <a:off x="704850" y="5634211"/>
            <a:ext cx="1054100" cy="609396"/>
          </a:xfrm>
          <a:prstGeom prst="wedgeRectCallout">
            <a:avLst>
              <a:gd name="adj1" fmla="val 126248"/>
              <a:gd name="adj2" fmla="val -82916"/>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Filter by keyword</a:t>
            </a:r>
          </a:p>
        </p:txBody>
      </p:sp>
      <p:sp>
        <p:nvSpPr>
          <p:cNvPr id="6" name="Rectangular Callout 5"/>
          <p:cNvSpPr/>
          <p:nvPr/>
        </p:nvSpPr>
        <p:spPr bwMode="auto">
          <a:xfrm>
            <a:off x="377825" y="4520069"/>
            <a:ext cx="1524000" cy="858695"/>
          </a:xfrm>
          <a:prstGeom prst="wedgeRectCallout">
            <a:avLst>
              <a:gd name="adj1" fmla="val 95195"/>
              <a:gd name="adj2" fmla="val -26641"/>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Sort tag cloud alphabetically or by size</a:t>
            </a:r>
          </a:p>
        </p:txBody>
      </p:sp>
      <p:sp>
        <p:nvSpPr>
          <p:cNvPr id="7" name="Rectangular Callout 6"/>
          <p:cNvSpPr/>
          <p:nvPr/>
        </p:nvSpPr>
        <p:spPr bwMode="auto">
          <a:xfrm>
            <a:off x="387350" y="3225116"/>
            <a:ext cx="1524000" cy="858695"/>
          </a:xfrm>
          <a:prstGeom prst="wedgeRectCallout">
            <a:avLst>
              <a:gd name="adj1" fmla="val 103634"/>
              <a:gd name="adj2" fmla="val 52568"/>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Filter by tags, notes, or public/private</a:t>
            </a:r>
          </a:p>
        </p:txBody>
      </p:sp>
      <p:sp>
        <p:nvSpPr>
          <p:cNvPr id="9" name="Rectangular Callout 8"/>
          <p:cNvSpPr/>
          <p:nvPr/>
        </p:nvSpPr>
        <p:spPr bwMode="auto">
          <a:xfrm>
            <a:off x="7423453" y="2806017"/>
            <a:ext cx="1069370" cy="858695"/>
          </a:xfrm>
          <a:prstGeom prst="wedgeRectCallout">
            <a:avLst>
              <a:gd name="adj1" fmla="val -73690"/>
              <a:gd name="adj2" fmla="val 103435"/>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See all tagging activity</a:t>
            </a:r>
          </a:p>
        </p:txBody>
      </p:sp>
    </p:spTree>
    <p:extLst>
      <p:ext uri="{BB962C8B-B14F-4D97-AF65-F5344CB8AC3E}">
        <p14:creationId xmlns:p14="http://schemas.microsoft.com/office/powerpoint/2010/main" val="42857338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81000" y="230188"/>
            <a:ext cx="8382000" cy="941796"/>
          </a:xfrm>
        </p:spPr>
        <p:txBody>
          <a:bodyPr/>
          <a:lstStyle/>
          <a:p>
            <a:r>
              <a:rPr lang="en-US" sz="4000" dirty="0" smtClean="0"/>
              <a:t>Find the Information You Need</a:t>
            </a:r>
            <a:br>
              <a:rPr lang="en-US" sz="4000" dirty="0" smtClean="0"/>
            </a:br>
            <a:r>
              <a:rPr lang="en-US" sz="2800" dirty="0" smtClean="0">
                <a:solidFill>
                  <a:schemeClr val="accent1"/>
                </a:solidFill>
              </a:rPr>
              <a:t>Metadata Navigation within Microsoft Office</a:t>
            </a:r>
            <a:endParaRPr lang="en-US" sz="2800" dirty="0">
              <a:solidFill>
                <a:schemeClr val="accent1"/>
              </a:solidFill>
            </a:endParaRPr>
          </a:p>
        </p:txBody>
      </p:sp>
      <p:grpSp>
        <p:nvGrpSpPr>
          <p:cNvPr id="9" name="Group 8"/>
          <p:cNvGrpSpPr/>
          <p:nvPr/>
        </p:nvGrpSpPr>
        <p:grpSpPr>
          <a:xfrm>
            <a:off x="0" y="1981200"/>
            <a:ext cx="9144001" cy="5029200"/>
            <a:chOff x="0" y="1981200"/>
            <a:chExt cx="9144001" cy="5029200"/>
          </a:xfrm>
        </p:grpSpPr>
        <p:sp>
          <p:nvSpPr>
            <p:cNvPr id="10" name="Freeform 6" hidden="1"/>
            <p:cNvSpPr>
              <a:spLocks/>
            </p:cNvSpPr>
            <p:nvPr/>
          </p:nvSpPr>
          <p:spPr bwMode="auto">
            <a:xfrm>
              <a:off x="4114801" y="1981200"/>
              <a:ext cx="5029200" cy="48768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rgbClr xmlns:mc="http://schemas.openxmlformats.org/markup-compatibility/2006" xmlns:a14="http://schemas.microsoft.com/office/drawing/2010/main" val="000000" mc:Ignorable="">
                    <a:alpha val="79000"/>
                  </a:srgbClr>
                </a:gs>
                <a:gs pos="78000">
                  <a:srgbClr xmlns:mc="http://schemas.openxmlformats.org/markup-compatibility/2006" xmlns:a14="http://schemas.microsoft.com/office/drawing/2010/main" val="000000" mc:Ignorable="">
                    <a:alpha val="0"/>
                  </a:srgbClr>
                </a:gs>
                <a:gs pos="100000">
                  <a:srgbClr xmlns:mc="http://schemas.openxmlformats.org/markup-compatibility/2006" xmlns:a14="http://schemas.microsoft.com/office/drawing/2010/main" val="000000" mc:Ignorable="">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defRPr/>
              </a:pPr>
              <a:endParaRPr lang="en-US"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sp>
          <p:nvSpPr>
            <p:cNvPr id="11" name="Freeform 6" hidden="1"/>
            <p:cNvSpPr>
              <a:spLocks/>
            </p:cNvSpPr>
            <p:nvPr/>
          </p:nvSpPr>
          <p:spPr bwMode="auto">
            <a:xfrm flipH="1">
              <a:off x="0" y="4267200"/>
              <a:ext cx="9144000" cy="2743200"/>
            </a:xfrm>
            <a:custGeom>
              <a:avLst/>
              <a:gdLst/>
              <a:ahLst/>
              <a:cxnLst>
                <a:cxn ang="0">
                  <a:pos x="0" y="3312"/>
                </a:cxn>
                <a:cxn ang="0">
                  <a:pos x="176" y="3326"/>
                </a:cxn>
                <a:cxn ang="0">
                  <a:pos x="462" y="3336"/>
                </a:cxn>
                <a:cxn ang="0">
                  <a:pos x="748" y="3338"/>
                </a:cxn>
                <a:cxn ang="0">
                  <a:pos x="966" y="3332"/>
                </a:cxn>
                <a:cxn ang="0">
                  <a:pos x="1204" y="3320"/>
                </a:cxn>
                <a:cxn ang="0">
                  <a:pos x="1458" y="3300"/>
                </a:cxn>
                <a:cxn ang="0">
                  <a:pos x="1724" y="3270"/>
                </a:cxn>
                <a:cxn ang="0">
                  <a:pos x="2000" y="3228"/>
                </a:cxn>
                <a:cxn ang="0">
                  <a:pos x="2282" y="3174"/>
                </a:cxn>
                <a:cxn ang="0">
                  <a:pos x="2568" y="3106"/>
                </a:cxn>
                <a:cxn ang="0">
                  <a:pos x="2856" y="3022"/>
                </a:cxn>
                <a:cxn ang="0">
                  <a:pos x="3140" y="2922"/>
                </a:cxn>
                <a:cxn ang="0">
                  <a:pos x="3280" y="2864"/>
                </a:cxn>
                <a:cxn ang="0">
                  <a:pos x="3370" y="2824"/>
                </a:cxn>
                <a:cxn ang="0">
                  <a:pos x="3546" y="2740"/>
                </a:cxn>
                <a:cxn ang="0">
                  <a:pos x="3718" y="2648"/>
                </a:cxn>
                <a:cxn ang="0">
                  <a:pos x="3886" y="2552"/>
                </a:cxn>
                <a:cxn ang="0">
                  <a:pos x="4048" y="2450"/>
                </a:cxn>
                <a:cxn ang="0">
                  <a:pos x="4204" y="2346"/>
                </a:cxn>
                <a:cxn ang="0">
                  <a:pos x="4356" y="2236"/>
                </a:cxn>
                <a:cxn ang="0">
                  <a:pos x="4502" y="2122"/>
                </a:cxn>
                <a:cxn ang="0">
                  <a:pos x="4644" y="2008"/>
                </a:cxn>
                <a:cxn ang="0">
                  <a:pos x="4846" y="1832"/>
                </a:cxn>
                <a:cxn ang="0">
                  <a:pos x="5098" y="1592"/>
                </a:cxn>
                <a:cxn ang="0">
                  <a:pos x="5326" y="1354"/>
                </a:cxn>
                <a:cxn ang="0">
                  <a:pos x="5534" y="1120"/>
                </a:cxn>
                <a:cxn ang="0">
                  <a:pos x="5718" y="896"/>
                </a:cxn>
                <a:cxn ang="0">
                  <a:pos x="5880" y="686"/>
                </a:cxn>
                <a:cxn ang="0">
                  <a:pos x="6018" y="496"/>
                </a:cxn>
                <a:cxn ang="0">
                  <a:pos x="6130" y="330"/>
                </a:cxn>
                <a:cxn ang="0">
                  <a:pos x="6284" y="88"/>
                </a:cxn>
                <a:cxn ang="0">
                  <a:pos x="6336" y="0"/>
                </a:cxn>
                <a:cxn ang="0">
                  <a:pos x="0" y="4160"/>
                </a:cxn>
              </a:cxnLst>
              <a:rect l="0" t="0" r="r" b="b"/>
              <a:pathLst>
                <a:path w="6336" h="4160">
                  <a:moveTo>
                    <a:pt x="0" y="3312"/>
                  </a:moveTo>
                  <a:lnTo>
                    <a:pt x="0" y="3312"/>
                  </a:lnTo>
                  <a:lnTo>
                    <a:pt x="80" y="3318"/>
                  </a:lnTo>
                  <a:lnTo>
                    <a:pt x="176" y="3326"/>
                  </a:lnTo>
                  <a:lnTo>
                    <a:pt x="304" y="3332"/>
                  </a:lnTo>
                  <a:lnTo>
                    <a:pt x="462" y="3336"/>
                  </a:lnTo>
                  <a:lnTo>
                    <a:pt x="646" y="3338"/>
                  </a:lnTo>
                  <a:lnTo>
                    <a:pt x="748" y="3338"/>
                  </a:lnTo>
                  <a:lnTo>
                    <a:pt x="854" y="3336"/>
                  </a:lnTo>
                  <a:lnTo>
                    <a:pt x="966" y="3332"/>
                  </a:lnTo>
                  <a:lnTo>
                    <a:pt x="1082" y="3328"/>
                  </a:lnTo>
                  <a:lnTo>
                    <a:pt x="1204" y="3320"/>
                  </a:lnTo>
                  <a:lnTo>
                    <a:pt x="1328" y="3312"/>
                  </a:lnTo>
                  <a:lnTo>
                    <a:pt x="1458" y="3300"/>
                  </a:lnTo>
                  <a:lnTo>
                    <a:pt x="1590" y="3286"/>
                  </a:lnTo>
                  <a:lnTo>
                    <a:pt x="1724" y="3270"/>
                  </a:lnTo>
                  <a:lnTo>
                    <a:pt x="1860" y="3250"/>
                  </a:lnTo>
                  <a:lnTo>
                    <a:pt x="2000" y="3228"/>
                  </a:lnTo>
                  <a:lnTo>
                    <a:pt x="2140" y="3204"/>
                  </a:lnTo>
                  <a:lnTo>
                    <a:pt x="2282" y="3174"/>
                  </a:lnTo>
                  <a:lnTo>
                    <a:pt x="2426" y="3142"/>
                  </a:lnTo>
                  <a:lnTo>
                    <a:pt x="2568" y="3106"/>
                  </a:lnTo>
                  <a:lnTo>
                    <a:pt x="2712" y="3066"/>
                  </a:lnTo>
                  <a:lnTo>
                    <a:pt x="2856" y="3022"/>
                  </a:lnTo>
                  <a:lnTo>
                    <a:pt x="2998" y="2974"/>
                  </a:lnTo>
                  <a:lnTo>
                    <a:pt x="3140" y="2922"/>
                  </a:lnTo>
                  <a:lnTo>
                    <a:pt x="3210" y="2894"/>
                  </a:lnTo>
                  <a:lnTo>
                    <a:pt x="3280" y="2864"/>
                  </a:lnTo>
                  <a:lnTo>
                    <a:pt x="3280" y="2864"/>
                  </a:lnTo>
                  <a:lnTo>
                    <a:pt x="3370" y="2824"/>
                  </a:lnTo>
                  <a:lnTo>
                    <a:pt x="3460" y="2782"/>
                  </a:lnTo>
                  <a:lnTo>
                    <a:pt x="3546" y="2740"/>
                  </a:lnTo>
                  <a:lnTo>
                    <a:pt x="3634" y="2694"/>
                  </a:lnTo>
                  <a:lnTo>
                    <a:pt x="3718" y="2648"/>
                  </a:lnTo>
                  <a:lnTo>
                    <a:pt x="3802" y="2602"/>
                  </a:lnTo>
                  <a:lnTo>
                    <a:pt x="3886" y="2552"/>
                  </a:lnTo>
                  <a:lnTo>
                    <a:pt x="3968" y="2502"/>
                  </a:lnTo>
                  <a:lnTo>
                    <a:pt x="4048" y="2450"/>
                  </a:lnTo>
                  <a:lnTo>
                    <a:pt x="4126" y="2398"/>
                  </a:lnTo>
                  <a:lnTo>
                    <a:pt x="4204" y="2346"/>
                  </a:lnTo>
                  <a:lnTo>
                    <a:pt x="4280" y="2290"/>
                  </a:lnTo>
                  <a:lnTo>
                    <a:pt x="4356" y="2236"/>
                  </a:lnTo>
                  <a:lnTo>
                    <a:pt x="4430" y="2180"/>
                  </a:lnTo>
                  <a:lnTo>
                    <a:pt x="4502" y="2122"/>
                  </a:lnTo>
                  <a:lnTo>
                    <a:pt x="4574" y="2066"/>
                  </a:lnTo>
                  <a:lnTo>
                    <a:pt x="4644" y="2008"/>
                  </a:lnTo>
                  <a:lnTo>
                    <a:pt x="4714" y="1950"/>
                  </a:lnTo>
                  <a:lnTo>
                    <a:pt x="4846" y="1832"/>
                  </a:lnTo>
                  <a:lnTo>
                    <a:pt x="4974" y="1712"/>
                  </a:lnTo>
                  <a:lnTo>
                    <a:pt x="5098" y="1592"/>
                  </a:lnTo>
                  <a:lnTo>
                    <a:pt x="5216" y="1472"/>
                  </a:lnTo>
                  <a:lnTo>
                    <a:pt x="5326" y="1354"/>
                  </a:lnTo>
                  <a:lnTo>
                    <a:pt x="5434" y="1236"/>
                  </a:lnTo>
                  <a:lnTo>
                    <a:pt x="5534" y="1120"/>
                  </a:lnTo>
                  <a:lnTo>
                    <a:pt x="5630" y="1006"/>
                  </a:lnTo>
                  <a:lnTo>
                    <a:pt x="5718" y="896"/>
                  </a:lnTo>
                  <a:lnTo>
                    <a:pt x="5802" y="790"/>
                  </a:lnTo>
                  <a:lnTo>
                    <a:pt x="5880" y="686"/>
                  </a:lnTo>
                  <a:lnTo>
                    <a:pt x="5952" y="590"/>
                  </a:lnTo>
                  <a:lnTo>
                    <a:pt x="6018" y="496"/>
                  </a:lnTo>
                  <a:lnTo>
                    <a:pt x="6076" y="410"/>
                  </a:lnTo>
                  <a:lnTo>
                    <a:pt x="6130" y="330"/>
                  </a:lnTo>
                  <a:lnTo>
                    <a:pt x="6220" y="194"/>
                  </a:lnTo>
                  <a:lnTo>
                    <a:pt x="6284" y="88"/>
                  </a:lnTo>
                  <a:lnTo>
                    <a:pt x="6322" y="24"/>
                  </a:lnTo>
                  <a:lnTo>
                    <a:pt x="6336" y="0"/>
                  </a:lnTo>
                  <a:lnTo>
                    <a:pt x="6336" y="4160"/>
                  </a:lnTo>
                  <a:lnTo>
                    <a:pt x="0" y="4160"/>
                  </a:lnTo>
                  <a:lnTo>
                    <a:pt x="0" y="3312"/>
                  </a:lnTo>
                  <a:close/>
                </a:path>
              </a:pathLst>
            </a:custGeom>
            <a:gradFill flip="none" rotWithShape="1">
              <a:gsLst>
                <a:gs pos="16000">
                  <a:srgbClr xmlns:mc="http://schemas.openxmlformats.org/markup-compatibility/2006" xmlns:a14="http://schemas.microsoft.com/office/drawing/2010/main" val="000000" mc:Ignorable="">
                    <a:alpha val="79000"/>
                  </a:srgbClr>
                </a:gs>
                <a:gs pos="78000">
                  <a:srgbClr xmlns:mc="http://schemas.openxmlformats.org/markup-compatibility/2006" xmlns:a14="http://schemas.microsoft.com/office/drawing/2010/main" val="000000" mc:Ignorable="">
                    <a:alpha val="0"/>
                  </a:srgbClr>
                </a:gs>
                <a:gs pos="100000">
                  <a:srgbClr xmlns:mc="http://schemas.openxmlformats.org/markup-compatibility/2006" xmlns:a14="http://schemas.microsoft.com/office/drawing/2010/main" val="000000" mc:Ignorable="">
                    <a:alpha val="0"/>
                  </a:srgb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prstMaterial="flat">
              <a:bevelT w="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81623" tIns="40812" rIns="81623" bIns="40812" anchor="ctr"/>
            <a:lstStyle/>
            <a:p>
              <a:pPr algn="ctr" defTabSz="1087825">
                <a:lnSpc>
                  <a:spcPct val="80000"/>
                </a:lnSpc>
                <a:defRPr/>
              </a:pPr>
              <a:endParaRPr lang="en-US"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ndParaRPr>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012" y="1447800"/>
            <a:ext cx="6402387" cy="4801790"/>
          </a:xfrm>
          <a:prstGeom prst="roundRect">
            <a:avLst>
              <a:gd name="adj" fmla="val 3323"/>
            </a:avLst>
          </a:prstGeom>
          <a:noFill/>
          <a:ln w="25400" cap="flat" cmpd="sng" algn="ctr">
            <a:noFill/>
            <a:prstDash val="solid"/>
            <a:miter lim="800000"/>
            <a:headEnd type="none" w="med" len="med"/>
            <a:tailEnd type="none" w="med" len="med"/>
          </a:ln>
          <a:effectLst>
            <a:reflection blurRad="6350" stA="52000" endA="300" endPos="35000" dir="5400000" sy="-100000" algn="bl" rotWithShape="0"/>
          </a:effectLst>
        </p:spPr>
      </p:pic>
    </p:spTree>
    <p:extLst>
      <p:ext uri="{BB962C8B-B14F-4D97-AF65-F5344CB8AC3E}">
        <p14:creationId xmlns:p14="http://schemas.microsoft.com/office/powerpoint/2010/main" val="375021828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5292" y="1877452"/>
            <a:ext cx="6016317" cy="4755123"/>
          </a:xfrm>
          <a:prstGeom prst="roundRect">
            <a:avLst>
              <a:gd name="adj" fmla="val 1382"/>
            </a:avLst>
          </a:prstGeom>
          <a:solidFill>
            <a:schemeClr val="bg2"/>
          </a:solidFill>
          <a:ln>
            <a:solidFill>
              <a:schemeClr val="tx2"/>
            </a:solidFill>
          </a:ln>
          <a:effectLst>
            <a:outerShdw blurRad="127000" algn="ctr" rotWithShape="0">
              <a:prstClr val="black">
                <a:alpha val="60000"/>
              </a:prstClr>
            </a:outerShdw>
          </a:effectLst>
        </p:spPr>
      </p:pic>
      <p:sp>
        <p:nvSpPr>
          <p:cNvPr id="2" name="Title 1"/>
          <p:cNvSpPr>
            <a:spLocks noGrp="1"/>
          </p:cNvSpPr>
          <p:nvPr>
            <p:ph type="title"/>
          </p:nvPr>
        </p:nvSpPr>
        <p:spPr/>
        <p:txBody>
          <a:bodyPr/>
          <a:lstStyle/>
          <a:p>
            <a:r>
              <a:rPr lang="en-US" dirty="0" smtClean="0"/>
              <a:t>Tag Profile Pages</a:t>
            </a:r>
            <a:endParaRPr lang="en-US" dirty="0"/>
          </a:p>
        </p:txBody>
      </p:sp>
      <p:sp>
        <p:nvSpPr>
          <p:cNvPr id="4" name="Rectangular Callout 3"/>
          <p:cNvSpPr/>
          <p:nvPr/>
        </p:nvSpPr>
        <p:spPr bwMode="auto">
          <a:xfrm>
            <a:off x="6791326" y="1676502"/>
            <a:ext cx="2071688" cy="609396"/>
          </a:xfrm>
          <a:prstGeom prst="wedgeRectCallout">
            <a:avLst>
              <a:gd name="adj1" fmla="val -57688"/>
              <a:gd name="adj2" fmla="val 136468"/>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Follow as interest, or add as responsibility</a:t>
            </a:r>
          </a:p>
        </p:txBody>
      </p:sp>
      <p:sp>
        <p:nvSpPr>
          <p:cNvPr id="5" name="Rectangular Callout 4"/>
          <p:cNvSpPr/>
          <p:nvPr/>
        </p:nvSpPr>
        <p:spPr bwMode="auto">
          <a:xfrm>
            <a:off x="292101" y="3208277"/>
            <a:ext cx="1089024" cy="1107994"/>
          </a:xfrm>
          <a:prstGeom prst="wedgeRectCallout">
            <a:avLst>
              <a:gd name="adj1" fmla="val 105599"/>
              <a:gd name="adj2" fmla="val 55325"/>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Tag pages, lists, libraries, or items </a:t>
            </a:r>
          </a:p>
        </p:txBody>
      </p:sp>
      <p:sp>
        <p:nvSpPr>
          <p:cNvPr id="6" name="Rectangular Callout 5"/>
          <p:cNvSpPr/>
          <p:nvPr/>
        </p:nvSpPr>
        <p:spPr bwMode="auto">
          <a:xfrm>
            <a:off x="1524000" y="1052513"/>
            <a:ext cx="2381251" cy="609396"/>
          </a:xfrm>
          <a:prstGeom prst="wedgeRectCallout">
            <a:avLst>
              <a:gd name="adj1" fmla="val 59652"/>
              <a:gd name="adj2" fmla="val 94024"/>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Tag profile pages as communities of interest</a:t>
            </a:r>
          </a:p>
        </p:txBody>
      </p:sp>
      <p:sp>
        <p:nvSpPr>
          <p:cNvPr id="8" name="Rectangular Callout 7"/>
          <p:cNvSpPr/>
          <p:nvPr/>
        </p:nvSpPr>
        <p:spPr bwMode="auto">
          <a:xfrm>
            <a:off x="6276976" y="5734050"/>
            <a:ext cx="1543049" cy="609396"/>
          </a:xfrm>
          <a:prstGeom prst="wedgeRectCallout">
            <a:avLst>
              <a:gd name="adj1" fmla="val -98917"/>
              <a:gd name="adj2" fmla="val -20957"/>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See people using this tag</a:t>
            </a:r>
          </a:p>
        </p:txBody>
      </p:sp>
      <p:sp>
        <p:nvSpPr>
          <p:cNvPr id="9" name="Rectangular Callout 8"/>
          <p:cNvSpPr/>
          <p:nvPr/>
        </p:nvSpPr>
        <p:spPr bwMode="auto">
          <a:xfrm>
            <a:off x="7543800" y="2952027"/>
            <a:ext cx="1481138" cy="858695"/>
          </a:xfrm>
          <a:prstGeom prst="wedgeRectCallout">
            <a:avLst>
              <a:gd name="adj1" fmla="val -52596"/>
              <a:gd name="adj2" fmla="val 130668"/>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Read, or leave comments on Note Board</a:t>
            </a:r>
          </a:p>
        </p:txBody>
      </p:sp>
    </p:spTree>
    <p:extLst>
      <p:ext uri="{BB962C8B-B14F-4D97-AF65-F5344CB8AC3E}">
        <p14:creationId xmlns:p14="http://schemas.microsoft.com/office/powerpoint/2010/main" val="192760020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1800"/>
            <a:ext cx="7681913" cy="1523495"/>
          </a:xfrm>
        </p:spPr>
        <p:txBody>
          <a:bodyPr/>
          <a:lstStyle/>
          <a:p>
            <a:r>
              <a:rPr lang="en-US" dirty="0" smtClean="0"/>
              <a:t>Act I:  The Issues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049178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350" y="1543573"/>
            <a:ext cx="8370888" cy="5089001"/>
          </a:xfrm>
          <a:prstGeom prst="roundRect">
            <a:avLst>
              <a:gd name="adj" fmla="val 1382"/>
            </a:avLst>
          </a:prstGeom>
          <a:solidFill>
            <a:schemeClr val="bg2"/>
          </a:solidFill>
          <a:ln>
            <a:solidFill>
              <a:schemeClr val="tx2"/>
            </a:solidFill>
          </a:ln>
          <a:effectLst>
            <a:outerShdw blurRad="127000" algn="ctr" rotWithShape="0">
              <a:prstClr val="black">
                <a:alpha val="60000"/>
              </a:prstClr>
            </a:outerShdw>
          </a:effectLst>
        </p:spPr>
      </p:pic>
      <p:sp>
        <p:nvSpPr>
          <p:cNvPr id="2" name="Title 1"/>
          <p:cNvSpPr>
            <a:spLocks noGrp="1"/>
          </p:cNvSpPr>
          <p:nvPr>
            <p:ph type="title"/>
          </p:nvPr>
        </p:nvSpPr>
        <p:spPr/>
        <p:txBody>
          <a:bodyPr/>
          <a:lstStyle/>
          <a:p>
            <a:r>
              <a:rPr lang="en-US" smtClean="0"/>
              <a:t>Blogs</a:t>
            </a:r>
            <a:endParaRPr lang="en-US" dirty="0"/>
          </a:p>
        </p:txBody>
      </p:sp>
      <p:sp>
        <p:nvSpPr>
          <p:cNvPr id="9" name="Rectangular Callout 8"/>
          <p:cNvSpPr/>
          <p:nvPr/>
        </p:nvSpPr>
        <p:spPr bwMode="auto">
          <a:xfrm>
            <a:off x="3638252" y="1234414"/>
            <a:ext cx="3429000" cy="360097"/>
          </a:xfrm>
          <a:prstGeom prst="wedgeRectCallout">
            <a:avLst>
              <a:gd name="adj1" fmla="val 851"/>
              <a:gd name="adj2" fmla="val 167027"/>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Modern user experience with AJAX</a:t>
            </a:r>
            <a:endPar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endParaRPr>
          </a:p>
        </p:txBody>
      </p:sp>
      <p:sp>
        <p:nvSpPr>
          <p:cNvPr id="10" name="Rectangular Callout 9"/>
          <p:cNvSpPr/>
          <p:nvPr/>
        </p:nvSpPr>
        <p:spPr bwMode="auto">
          <a:xfrm>
            <a:off x="1463675" y="2115609"/>
            <a:ext cx="1429267" cy="609396"/>
          </a:xfrm>
          <a:prstGeom prst="wedgeRectCallout">
            <a:avLst>
              <a:gd name="adj1" fmla="val -81180"/>
              <a:gd name="adj2" fmla="val 70438"/>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Customizable categories</a:t>
            </a:r>
          </a:p>
        </p:txBody>
      </p:sp>
      <p:sp>
        <p:nvSpPr>
          <p:cNvPr id="11" name="Rectangular Callout 10"/>
          <p:cNvSpPr/>
          <p:nvPr/>
        </p:nvSpPr>
        <p:spPr bwMode="auto">
          <a:xfrm>
            <a:off x="5562600" y="2816987"/>
            <a:ext cx="1489075" cy="609396"/>
          </a:xfrm>
          <a:prstGeom prst="wedgeRectCallout">
            <a:avLst>
              <a:gd name="adj1" fmla="val 96493"/>
              <a:gd name="adj2" fmla="val 29843"/>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Easy content management</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2816" y="828675"/>
            <a:ext cx="5012460" cy="5803900"/>
          </a:xfrm>
          <a:prstGeom prst="roundRect">
            <a:avLst>
              <a:gd name="adj" fmla="val 2086"/>
            </a:avLst>
          </a:prstGeom>
          <a:solidFill>
            <a:schemeClr val="bg2"/>
          </a:solidFill>
          <a:ln>
            <a:solidFill>
              <a:schemeClr val="tx2"/>
            </a:solidFill>
          </a:ln>
          <a:effectLst>
            <a:outerShdw blurRad="127000" algn="ctr" rotWithShape="0">
              <a:prstClr val="black">
                <a:alpha val="60000"/>
              </a:prstClr>
            </a:outerShdw>
          </a:effectLst>
        </p:spPr>
      </p:pic>
      <p:sp>
        <p:nvSpPr>
          <p:cNvPr id="5" name="Rectangular Callout 4"/>
          <p:cNvSpPr/>
          <p:nvPr/>
        </p:nvSpPr>
        <p:spPr bwMode="auto">
          <a:xfrm>
            <a:off x="4667250" y="154286"/>
            <a:ext cx="2514600" cy="609396"/>
          </a:xfrm>
          <a:prstGeom prst="wedgeRectCallout">
            <a:avLst>
              <a:gd name="adj1" fmla="val -85847"/>
              <a:gd name="adj2" fmla="val 127883"/>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Rich text editor with contextual ribbon menus</a:t>
            </a:r>
          </a:p>
        </p:txBody>
      </p:sp>
      <p:sp>
        <p:nvSpPr>
          <p:cNvPr id="6" name="Rectangular Callout 5"/>
          <p:cNvSpPr/>
          <p:nvPr/>
        </p:nvSpPr>
        <p:spPr bwMode="auto">
          <a:xfrm>
            <a:off x="7038742" y="926598"/>
            <a:ext cx="1671639" cy="858695"/>
          </a:xfrm>
          <a:prstGeom prst="wedgeRectCallout">
            <a:avLst>
              <a:gd name="adj1" fmla="val -211252"/>
              <a:gd name="adj2" fmla="val 55900"/>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Wrap text around floating images</a:t>
            </a:r>
          </a:p>
        </p:txBody>
      </p:sp>
      <p:sp>
        <p:nvSpPr>
          <p:cNvPr id="13" name="Rectangular Callout 12"/>
          <p:cNvSpPr/>
          <p:nvPr/>
        </p:nvSpPr>
        <p:spPr bwMode="auto">
          <a:xfrm>
            <a:off x="1491216" y="2906011"/>
            <a:ext cx="1371600" cy="609600"/>
          </a:xfrm>
          <a:prstGeom prst="wedgeRectCallout">
            <a:avLst>
              <a:gd name="adj1" fmla="val 117894"/>
              <a:gd name="adj2" fmla="val -114327"/>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Built-in image styles</a:t>
            </a:r>
          </a:p>
        </p:txBody>
      </p:sp>
      <p:sp>
        <p:nvSpPr>
          <p:cNvPr id="3" name="Rectangular Callout 2"/>
          <p:cNvSpPr/>
          <p:nvPr/>
        </p:nvSpPr>
        <p:spPr bwMode="auto">
          <a:xfrm>
            <a:off x="5451475" y="4064175"/>
            <a:ext cx="1406525" cy="609396"/>
          </a:xfrm>
          <a:prstGeom prst="wedgeRectCallout">
            <a:avLst>
              <a:gd name="adj1" fmla="val -84464"/>
              <a:gd name="adj2" fmla="val -41357"/>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Rich content creation</a:t>
            </a:r>
          </a:p>
        </p:txBody>
      </p:sp>
    </p:spTree>
    <p:extLst>
      <p:ext uri="{BB962C8B-B14F-4D97-AF65-F5344CB8AC3E}">
        <p14:creationId xmlns:p14="http://schemas.microsoft.com/office/powerpoint/2010/main" val="51366256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1000"/>
                                        <p:tgtEl>
                                          <p:spTgt spid="7"/>
                                        </p:tgtEl>
                                      </p:cBhvr>
                                    </p:animEffect>
                                    <p:set>
                                      <p:cBhvr>
                                        <p:cTn id="24" dur="1" fill="hold">
                                          <p:stCondLst>
                                            <p:cond delay="999"/>
                                          </p:stCondLst>
                                        </p:cTn>
                                        <p:tgtEl>
                                          <p:spTgt spid="7"/>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1000"/>
                                        <p:tgtEl>
                                          <p:spTgt spid="9"/>
                                        </p:tgtEl>
                                      </p:cBhvr>
                                    </p:animEffect>
                                    <p:set>
                                      <p:cBhvr>
                                        <p:cTn id="27" dur="1" fill="hold">
                                          <p:stCondLst>
                                            <p:cond delay="999"/>
                                          </p:stCondLst>
                                        </p:cTn>
                                        <p:tgtEl>
                                          <p:spTgt spid="9"/>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1000"/>
                                        <p:tgtEl>
                                          <p:spTgt spid="10"/>
                                        </p:tgtEl>
                                      </p:cBhvr>
                                    </p:animEffect>
                                    <p:set>
                                      <p:cBhvr>
                                        <p:cTn id="30" dur="1" fill="hold">
                                          <p:stCondLst>
                                            <p:cond delay="999"/>
                                          </p:stCondLst>
                                        </p:cTn>
                                        <p:tgtEl>
                                          <p:spTgt spid="10"/>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1000"/>
                                        <p:tgtEl>
                                          <p:spTgt spid="11"/>
                                        </p:tgtEl>
                                      </p:cBhvr>
                                    </p:animEffect>
                                    <p:set>
                                      <p:cBhvr>
                                        <p:cTn id="33" dur="1" fill="hold">
                                          <p:stCondLst>
                                            <p:cond delay="999"/>
                                          </p:stCondLst>
                                        </p:cTn>
                                        <p:tgtEl>
                                          <p:spTgt spid="11"/>
                                        </p:tgtEl>
                                        <p:attrNameLst>
                                          <p:attrName>style.visibility</p:attrName>
                                        </p:attrNameLst>
                                      </p:cBhvr>
                                      <p:to>
                                        <p:strVal val="hidden"/>
                                      </p:to>
                                    </p:set>
                                  </p:childTnLst>
                                </p:cTn>
                              </p:par>
                              <p:par>
                                <p:cTn id="34" presetID="42" presetClass="entr" presetSubtype="0" fill="hold" nodeType="withEffect">
                                  <p:stCondLst>
                                    <p:cond delay="50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5" grpId="0" animBg="1"/>
      <p:bldP spid="6" grpId="0" animBg="1"/>
      <p:bldP spid="13"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Bloggers, Meet the Records </a:t>
            </a:r>
            <a:r>
              <a:rPr lang="en-US" dirty="0" err="1" smtClean="0"/>
              <a:t>Mgr</a:t>
            </a:r>
            <a:endParaRPr lang="en-US" dirty="0"/>
          </a:p>
        </p:txBody>
      </p:sp>
      <p:pic>
        <p:nvPicPr>
          <p:cNvPr id="6146" name="Picture 2" descr="C:\Users\cfinn.REDMOND\Desktop\declare blog as recor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19200"/>
            <a:ext cx="6721178" cy="5040884"/>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sp>
        <p:nvSpPr>
          <p:cNvPr id="10" name="Rectangular Callout 9"/>
          <p:cNvSpPr/>
          <p:nvPr/>
        </p:nvSpPr>
        <p:spPr bwMode="auto">
          <a:xfrm>
            <a:off x="5181600" y="3973423"/>
            <a:ext cx="2133600" cy="858695"/>
          </a:xfrm>
          <a:prstGeom prst="wedgeRectCallout">
            <a:avLst>
              <a:gd name="adj1" fmla="val -119998"/>
              <a:gd name="adj2" fmla="val -164587"/>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Declare blog posts (and wiki pages and podcasts) as records</a:t>
            </a:r>
            <a:endParaRPr lang="en-US" spc="-50" dirty="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endParaRPr>
          </a:p>
        </p:txBody>
      </p:sp>
    </p:spTree>
    <p:extLst>
      <p:ext uri="{BB962C8B-B14F-4D97-AF65-F5344CB8AC3E}">
        <p14:creationId xmlns:p14="http://schemas.microsoft.com/office/powerpoint/2010/main" val="69397545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Video</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350" y="1905000"/>
            <a:ext cx="8377790" cy="4188895"/>
          </a:xfrm>
          <a:prstGeom prst="roundRect">
            <a:avLst>
              <a:gd name="adj" fmla="val 1382"/>
            </a:avLst>
          </a:prstGeom>
          <a:solidFill>
            <a:schemeClr val="bg2"/>
          </a:solidFill>
          <a:ln>
            <a:solidFill>
              <a:schemeClr val="tx2"/>
            </a:solidFill>
          </a:ln>
          <a:effectLst>
            <a:outerShdw blurRad="127000" algn="ctr" rotWithShape="0">
              <a:prstClr val="black">
                <a:alpha val="60000"/>
              </a:prstClr>
            </a:outerShdw>
          </a:effectLst>
        </p:spPr>
      </p:pic>
      <p:sp>
        <p:nvSpPr>
          <p:cNvPr id="5" name="Rectangular Callout 4"/>
          <p:cNvSpPr/>
          <p:nvPr/>
        </p:nvSpPr>
        <p:spPr bwMode="auto">
          <a:xfrm>
            <a:off x="5679558" y="5681383"/>
            <a:ext cx="1295400" cy="858695"/>
          </a:xfrm>
          <a:prstGeom prst="wedgeRectCallout">
            <a:avLst>
              <a:gd name="adj1" fmla="val -1323"/>
              <a:gd name="adj2" fmla="val -122246"/>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err="1"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Skinable</a:t>
            </a: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 Silverlight Player</a:t>
            </a:r>
            <a:endParaRPr lang="en-US" spc="-50" dirty="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endParaRPr>
          </a:p>
        </p:txBody>
      </p:sp>
      <p:sp>
        <p:nvSpPr>
          <p:cNvPr id="6" name="Rectangular Callout 5"/>
          <p:cNvSpPr/>
          <p:nvPr/>
        </p:nvSpPr>
        <p:spPr bwMode="auto">
          <a:xfrm>
            <a:off x="2796362" y="1708349"/>
            <a:ext cx="1499191" cy="858695"/>
          </a:xfrm>
          <a:prstGeom prst="wedgeRectCallout">
            <a:avLst>
              <a:gd name="adj1" fmla="val 25972"/>
              <a:gd name="adj2" fmla="val 162885"/>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Play internal or external hosted video</a:t>
            </a:r>
            <a:endParaRPr lang="en-US" spc="-50" dirty="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440" y="1809308"/>
            <a:ext cx="8375798" cy="4370605"/>
          </a:xfrm>
          <a:prstGeom prst="roundRect">
            <a:avLst>
              <a:gd name="adj" fmla="val 1382"/>
            </a:avLst>
          </a:prstGeom>
          <a:solidFill>
            <a:schemeClr val="bg2"/>
          </a:solidFill>
          <a:ln>
            <a:solidFill>
              <a:schemeClr val="tx2"/>
            </a:solidFill>
          </a:ln>
          <a:effectLst>
            <a:outerShdw blurRad="127000" algn="ctr" rotWithShape="0">
              <a:prstClr val="black">
                <a:alpha val="60000"/>
              </a:prstClr>
            </a:outerShdw>
          </a:effectLst>
        </p:spPr>
      </p:pic>
      <p:sp>
        <p:nvSpPr>
          <p:cNvPr id="8" name="Rectangular Callout 7"/>
          <p:cNvSpPr/>
          <p:nvPr/>
        </p:nvSpPr>
        <p:spPr bwMode="auto">
          <a:xfrm>
            <a:off x="6741045" y="2214986"/>
            <a:ext cx="1467294" cy="858695"/>
          </a:xfrm>
          <a:prstGeom prst="wedgeRectCallout">
            <a:avLst>
              <a:gd name="adj1" fmla="val -41364"/>
              <a:gd name="adj2" fmla="val 143092"/>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Store rich media assets in SharePoint</a:t>
            </a:r>
            <a:endParaRPr lang="en-US" spc="-50" dirty="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endParaRPr>
          </a:p>
        </p:txBody>
      </p:sp>
      <p:sp>
        <p:nvSpPr>
          <p:cNvPr id="9" name="Rectangular Callout 8"/>
          <p:cNvSpPr/>
          <p:nvPr/>
        </p:nvSpPr>
        <p:spPr bwMode="auto">
          <a:xfrm>
            <a:off x="1839432" y="5466123"/>
            <a:ext cx="1626781" cy="609396"/>
          </a:xfrm>
          <a:prstGeom prst="wedgeRectCallout">
            <a:avLst>
              <a:gd name="adj1" fmla="val -3937"/>
              <a:gd name="adj2" fmla="val -213215"/>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Streamed from on-disk cache</a:t>
            </a:r>
            <a:endParaRPr lang="en-US" spc="-50" dirty="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endParaRPr>
          </a:p>
        </p:txBody>
      </p:sp>
    </p:spTree>
    <p:extLst>
      <p:ext uri="{BB962C8B-B14F-4D97-AF65-F5344CB8AC3E}">
        <p14:creationId xmlns:p14="http://schemas.microsoft.com/office/powerpoint/2010/main" val="317857514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000"/>
                                        <p:tgtEl>
                                          <p:spTgt spid="3"/>
                                        </p:tgtEl>
                                      </p:cBhvr>
                                    </p:animEffect>
                                    <p:set>
                                      <p:cBhvr>
                                        <p:cTn id="21" dur="1" fill="hold">
                                          <p:stCondLst>
                                            <p:cond delay="999"/>
                                          </p:stCondLst>
                                        </p:cTn>
                                        <p:tgtEl>
                                          <p:spTgt spid="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1000"/>
                                        <p:tgtEl>
                                          <p:spTgt spid="6"/>
                                        </p:tgtEl>
                                      </p:cBhvr>
                                    </p:animEffect>
                                    <p:set>
                                      <p:cBhvr>
                                        <p:cTn id="24" dur="1" fill="hold">
                                          <p:stCondLst>
                                            <p:cond delay="999"/>
                                          </p:stCondLst>
                                        </p:cTn>
                                        <p:tgtEl>
                                          <p:spTgt spid="6"/>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1000"/>
                                        <p:tgtEl>
                                          <p:spTgt spid="5"/>
                                        </p:tgtEl>
                                      </p:cBhvr>
                                    </p:animEffect>
                                    <p:set>
                                      <p:cBhvr>
                                        <p:cTn id="27" dur="1" fill="hold">
                                          <p:stCondLst>
                                            <p:cond delay="999"/>
                                          </p:stCondLst>
                                        </p:cTn>
                                        <p:tgtEl>
                                          <p:spTgt spid="5"/>
                                        </p:tgtEl>
                                        <p:attrNameLst>
                                          <p:attrName>style.visibility</p:attrName>
                                        </p:attrNameLst>
                                      </p:cBhvr>
                                      <p:to>
                                        <p:strVal val="hidden"/>
                                      </p:to>
                                    </p:set>
                                  </p:childTnLst>
                                </p:cTn>
                              </p:par>
                              <p:par>
                                <p:cTn id="28" presetID="42" presetClass="entr" presetSubtype="0" fill="hold" nodeType="withEffect">
                                  <p:stCondLst>
                                    <p:cond delay="5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7607" y="923925"/>
            <a:ext cx="6661171" cy="5708650"/>
          </a:xfrm>
          <a:prstGeom prst="roundRect">
            <a:avLst>
              <a:gd name="adj" fmla="val 1382"/>
            </a:avLst>
          </a:prstGeom>
          <a:solidFill>
            <a:schemeClr val="bg2"/>
          </a:solidFill>
          <a:ln>
            <a:solidFill>
              <a:schemeClr val="tx2"/>
            </a:solidFill>
          </a:ln>
          <a:effectLst>
            <a:outerShdw blurRad="127000" algn="ctr" rotWithShape="0">
              <a:prstClr val="black">
                <a:alpha val="60000"/>
              </a:prstClr>
            </a:outerShdw>
          </a:effectLst>
        </p:spPr>
      </p:pic>
      <p:sp>
        <p:nvSpPr>
          <p:cNvPr id="2" name="Title 1"/>
          <p:cNvSpPr>
            <a:spLocks noGrp="1"/>
          </p:cNvSpPr>
          <p:nvPr>
            <p:ph type="title"/>
          </p:nvPr>
        </p:nvSpPr>
        <p:spPr/>
        <p:txBody>
          <a:bodyPr/>
          <a:lstStyle/>
          <a:p>
            <a:r>
              <a:rPr lang="en-US" smtClean="0"/>
              <a:t>Wikis</a:t>
            </a:r>
            <a:endParaRPr lang="en-US" dirty="0"/>
          </a:p>
        </p:txBody>
      </p:sp>
      <p:sp>
        <p:nvSpPr>
          <p:cNvPr id="6" name="Rectangular Callout 5"/>
          <p:cNvSpPr/>
          <p:nvPr/>
        </p:nvSpPr>
        <p:spPr bwMode="auto">
          <a:xfrm>
            <a:off x="5127625" y="1110095"/>
            <a:ext cx="1532344" cy="609396"/>
          </a:xfrm>
          <a:prstGeom prst="wedgeRectCallout">
            <a:avLst>
              <a:gd name="adj1" fmla="val -117744"/>
              <a:gd name="adj2" fmla="val 14864"/>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Add web parts to wiki content</a:t>
            </a:r>
          </a:p>
        </p:txBody>
      </p:sp>
      <p:sp>
        <p:nvSpPr>
          <p:cNvPr id="7" name="Rectangular Callout 6"/>
          <p:cNvSpPr/>
          <p:nvPr/>
        </p:nvSpPr>
        <p:spPr bwMode="auto">
          <a:xfrm>
            <a:off x="5665936" y="2359511"/>
            <a:ext cx="1352107" cy="609396"/>
          </a:xfrm>
          <a:prstGeom prst="wedgeRectCallout">
            <a:avLst>
              <a:gd name="adj1" fmla="val -107823"/>
              <a:gd name="adj2" fmla="val 3203"/>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New web part gallery</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975" y="1444248"/>
            <a:ext cx="8370888" cy="5102602"/>
          </a:xfrm>
          <a:prstGeom prst="roundRect">
            <a:avLst>
              <a:gd name="adj" fmla="val 1382"/>
            </a:avLst>
          </a:prstGeom>
          <a:solidFill>
            <a:schemeClr val="bg2"/>
          </a:solidFill>
          <a:ln>
            <a:solidFill>
              <a:schemeClr val="tx2"/>
            </a:solidFill>
          </a:ln>
          <a:effectLst>
            <a:outerShdw blurRad="127000" algn="ctr" rotWithShape="0">
              <a:prstClr val="black">
                <a:alpha val="60000"/>
              </a:prstClr>
            </a:outerShdw>
          </a:effectLst>
        </p:spPr>
      </p:pic>
      <p:sp>
        <p:nvSpPr>
          <p:cNvPr id="10" name="Rectangular Callout 9"/>
          <p:cNvSpPr/>
          <p:nvPr/>
        </p:nvSpPr>
        <p:spPr bwMode="auto">
          <a:xfrm>
            <a:off x="7163243" y="2469781"/>
            <a:ext cx="1275907" cy="609600"/>
          </a:xfrm>
          <a:prstGeom prst="wedgeRectCallout">
            <a:avLst>
              <a:gd name="adj1" fmla="val -38098"/>
              <a:gd name="adj2" fmla="val 138434"/>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Embed rich media</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0636" y="942975"/>
            <a:ext cx="6586856" cy="5727701"/>
          </a:xfrm>
          <a:prstGeom prst="roundRect">
            <a:avLst>
              <a:gd name="adj" fmla="val 1382"/>
            </a:avLst>
          </a:prstGeom>
          <a:solidFill>
            <a:schemeClr val="bg2"/>
          </a:solidFill>
          <a:ln>
            <a:solidFill>
              <a:schemeClr val="tx2"/>
            </a:solidFill>
          </a:ln>
          <a:effectLst>
            <a:outerShdw blurRad="127000" algn="ctr" rotWithShape="0">
              <a:prstClr val="black">
                <a:alpha val="60000"/>
              </a:prstClr>
            </a:outerShdw>
          </a:effectLst>
        </p:spPr>
      </p:pic>
      <p:sp>
        <p:nvSpPr>
          <p:cNvPr id="5" name="Rectangular Callout 4"/>
          <p:cNvSpPr/>
          <p:nvPr/>
        </p:nvSpPr>
        <p:spPr bwMode="auto">
          <a:xfrm>
            <a:off x="6648450" y="1943100"/>
            <a:ext cx="1633538" cy="858695"/>
          </a:xfrm>
          <a:prstGeom prst="wedgeRectCallout">
            <a:avLst>
              <a:gd name="adj1" fmla="val -128054"/>
              <a:gd name="adj2" fmla="val 7505"/>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Rich formatting with preview capabilities</a:t>
            </a:r>
          </a:p>
        </p:txBody>
      </p:sp>
    </p:spTree>
    <p:extLst>
      <p:ext uri="{BB962C8B-B14F-4D97-AF65-F5344CB8AC3E}">
        <p14:creationId xmlns:p14="http://schemas.microsoft.com/office/powerpoint/2010/main" val="247148307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000"/>
                                        <p:tgtEl>
                                          <p:spTgt spid="9"/>
                                        </p:tgtEl>
                                      </p:cBhvr>
                                    </p:animEffect>
                                    <p:set>
                                      <p:cBhvr>
                                        <p:cTn id="21" dur="1" fill="hold">
                                          <p:stCondLst>
                                            <p:cond delay="999"/>
                                          </p:stCondLst>
                                        </p:cTn>
                                        <p:tgtEl>
                                          <p:spTgt spid="9"/>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1000"/>
                                        <p:tgtEl>
                                          <p:spTgt spid="6"/>
                                        </p:tgtEl>
                                      </p:cBhvr>
                                    </p:animEffect>
                                    <p:set>
                                      <p:cBhvr>
                                        <p:cTn id="24" dur="1" fill="hold">
                                          <p:stCondLst>
                                            <p:cond delay="999"/>
                                          </p:stCondLst>
                                        </p:cTn>
                                        <p:tgtEl>
                                          <p:spTgt spid="6"/>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1000"/>
                                        <p:tgtEl>
                                          <p:spTgt spid="7"/>
                                        </p:tgtEl>
                                      </p:cBhvr>
                                    </p:animEffect>
                                    <p:set>
                                      <p:cBhvr>
                                        <p:cTn id="27" dur="1" fill="hold">
                                          <p:stCondLst>
                                            <p:cond delay="999"/>
                                          </p:stCondLst>
                                        </p:cTn>
                                        <p:tgtEl>
                                          <p:spTgt spid="7"/>
                                        </p:tgtEl>
                                        <p:attrNameLst>
                                          <p:attrName>style.visibility</p:attrName>
                                        </p:attrNameLst>
                                      </p:cBhvr>
                                      <p:to>
                                        <p:strVal val="hidden"/>
                                      </p:to>
                                    </p:set>
                                  </p:childTnLst>
                                </p:cTn>
                              </p:par>
                              <p:par>
                                <p:cTn id="28" presetID="42" presetClass="entr" presetSubtype="0" fill="hold" nodeType="withEffect">
                                  <p:stCondLst>
                                    <p:cond delay="5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1000"/>
                                        <p:tgtEl>
                                          <p:spTgt spid="4"/>
                                        </p:tgtEl>
                                      </p:cBhvr>
                                    </p:animEffect>
                                    <p:set>
                                      <p:cBhvr>
                                        <p:cTn id="41" dur="1" fill="hold">
                                          <p:stCondLst>
                                            <p:cond delay="999"/>
                                          </p:stCondLst>
                                        </p:cTn>
                                        <p:tgtEl>
                                          <p:spTgt spid="4"/>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1000"/>
                                        <p:tgtEl>
                                          <p:spTgt spid="10"/>
                                        </p:tgtEl>
                                      </p:cBhvr>
                                    </p:animEffect>
                                    <p:set>
                                      <p:cBhvr>
                                        <p:cTn id="44" dur="1" fill="hold">
                                          <p:stCondLst>
                                            <p:cond delay="999"/>
                                          </p:stCondLst>
                                        </p:cTn>
                                        <p:tgtEl>
                                          <p:spTgt spid="10"/>
                                        </p:tgtEl>
                                        <p:attrNameLst>
                                          <p:attrName>style.visibility</p:attrName>
                                        </p:attrNameLst>
                                      </p:cBhvr>
                                      <p:to>
                                        <p:strVal val="hidden"/>
                                      </p:to>
                                    </p:set>
                                  </p:childTnLst>
                                </p:cTn>
                              </p:par>
                              <p:par>
                                <p:cTn id="45" presetID="42" presetClass="entr" presetSubtype="0" fill="hold" nodeType="withEffect">
                                  <p:stCondLst>
                                    <p:cond delay="50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10" grpId="0" animBg="1"/>
      <p:bldP spid="10" grpId="1"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654" y="1414464"/>
            <a:ext cx="6794693" cy="5218112"/>
          </a:xfrm>
          <a:prstGeom prst="roundRect">
            <a:avLst>
              <a:gd name="adj" fmla="val 1382"/>
            </a:avLst>
          </a:prstGeom>
          <a:effectLst>
            <a:outerShdw blurRad="127000" algn="ctr" rotWithShape="0">
              <a:prstClr val="black">
                <a:alpha val="60000"/>
              </a:prstClr>
            </a:outerShdw>
          </a:effectLst>
        </p:spPr>
      </p:pic>
      <p:sp>
        <p:nvSpPr>
          <p:cNvPr id="2" name="Title 1"/>
          <p:cNvSpPr>
            <a:spLocks noGrp="1"/>
          </p:cNvSpPr>
          <p:nvPr>
            <p:ph type="title"/>
          </p:nvPr>
        </p:nvSpPr>
        <p:spPr>
          <a:xfrm>
            <a:off x="381000" y="230188"/>
            <a:ext cx="8382000" cy="609398"/>
          </a:xfrm>
        </p:spPr>
        <p:txBody>
          <a:bodyPr/>
          <a:lstStyle/>
          <a:p>
            <a:r>
              <a:rPr lang="en-US" sz="4400" dirty="0" smtClean="0"/>
              <a:t>Co-Authoring Experience in Office</a:t>
            </a:r>
            <a:endParaRPr lang="en-US" sz="4400" dirty="0"/>
          </a:p>
        </p:txBody>
      </p:sp>
      <p:sp>
        <p:nvSpPr>
          <p:cNvPr id="5" name="Rectangular Callout 4"/>
          <p:cNvSpPr/>
          <p:nvPr/>
        </p:nvSpPr>
        <p:spPr bwMode="auto">
          <a:xfrm>
            <a:off x="387350" y="5193271"/>
            <a:ext cx="1371600" cy="360097"/>
          </a:xfrm>
          <a:prstGeom prst="wedgeRectCallout">
            <a:avLst>
              <a:gd name="adj1" fmla="val 57989"/>
              <a:gd name="adj2" fmla="val 263845"/>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Participants</a:t>
            </a:r>
            <a:endParaRPr lang="en-US" spc="-50" dirty="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endParaRPr>
          </a:p>
        </p:txBody>
      </p:sp>
    </p:spTree>
    <p:extLst>
      <p:ext uri="{BB962C8B-B14F-4D97-AF65-F5344CB8AC3E}">
        <p14:creationId xmlns:p14="http://schemas.microsoft.com/office/powerpoint/2010/main" val="203162656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In-Browser Editing</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1048" y="1286540"/>
            <a:ext cx="5601905" cy="5346035"/>
          </a:xfrm>
          <a:prstGeom prst="roundRect">
            <a:avLst>
              <a:gd name="adj" fmla="val 1382"/>
            </a:avLst>
          </a:prstGeom>
          <a:effectLst>
            <a:outerShdw blurRad="127000" algn="ctr" rotWithShape="0">
              <a:prstClr val="black">
                <a:alpha val="60000"/>
              </a:prstClr>
            </a:outerShdw>
          </a:effectLst>
        </p:spPr>
      </p:pic>
      <p:sp>
        <p:nvSpPr>
          <p:cNvPr id="5" name="Rectangular Callout 4"/>
          <p:cNvSpPr/>
          <p:nvPr/>
        </p:nvSpPr>
        <p:spPr bwMode="auto">
          <a:xfrm>
            <a:off x="6634714" y="4381047"/>
            <a:ext cx="1842535" cy="1357293"/>
          </a:xfrm>
          <a:prstGeom prst="wedgeRectCallout">
            <a:avLst>
              <a:gd name="adj1" fmla="val -49875"/>
              <a:gd name="adj2" fmla="val -17376"/>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Office Web applications for in-browser content editing and collaboration</a:t>
            </a:r>
          </a:p>
        </p:txBody>
      </p:sp>
      <p:sp>
        <p:nvSpPr>
          <p:cNvPr id="7" name="Rectangular Callout 6"/>
          <p:cNvSpPr/>
          <p:nvPr/>
        </p:nvSpPr>
        <p:spPr bwMode="auto">
          <a:xfrm>
            <a:off x="5640572" y="2970856"/>
            <a:ext cx="1371600" cy="858695"/>
          </a:xfrm>
          <a:prstGeom prst="wedgeRectCallout">
            <a:avLst>
              <a:gd name="adj1" fmla="val -47098"/>
              <a:gd name="adj2" fmla="val -128001"/>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Rich editing with Ribbon menus</a:t>
            </a:r>
            <a:endParaRPr lang="en-US" spc="-50" dirty="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endParaRPr>
          </a:p>
        </p:txBody>
      </p:sp>
    </p:spTree>
    <p:extLst>
      <p:ext uri="{BB962C8B-B14F-4D97-AF65-F5344CB8AC3E}">
        <p14:creationId xmlns:p14="http://schemas.microsoft.com/office/powerpoint/2010/main" val="367240617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137878" y="1083668"/>
            <a:ext cx="2922152" cy="3962399"/>
          </a:xfrm>
          <a:prstGeom prst="rect">
            <a:avLst/>
          </a:prstGeom>
          <a:solidFill>
            <a:schemeClr val="bg2"/>
          </a:solidFill>
          <a:ln>
            <a:solidFill>
              <a:schemeClr val="tx2"/>
            </a:solidFill>
          </a:ln>
          <a:effectLst>
            <a:outerShdw blurRad="127000" algn="ctr" rotWithShape="0">
              <a:prstClr val="black">
                <a:alpha val="60000"/>
              </a:prstClr>
            </a:outerShdw>
          </a:effectLst>
        </p:spPr>
      </p:pic>
      <p:sp>
        <p:nvSpPr>
          <p:cNvPr id="2" name="Title 1"/>
          <p:cNvSpPr>
            <a:spLocks noGrp="1"/>
          </p:cNvSpPr>
          <p:nvPr>
            <p:ph type="title"/>
          </p:nvPr>
        </p:nvSpPr>
        <p:spPr/>
        <p:txBody>
          <a:bodyPr/>
          <a:lstStyle/>
          <a:p>
            <a:r>
              <a:rPr lang="en-US" smtClean="0"/>
              <a:t>Mobile Collaboration</a:t>
            </a:r>
            <a:endParaRPr lang="en-US" dirty="0"/>
          </a:p>
        </p:txBody>
      </p:sp>
      <p:sp>
        <p:nvSpPr>
          <p:cNvPr id="9" name="Rectangular Callout 8"/>
          <p:cNvSpPr/>
          <p:nvPr/>
        </p:nvSpPr>
        <p:spPr bwMode="auto">
          <a:xfrm>
            <a:off x="971550" y="5251160"/>
            <a:ext cx="1524000" cy="1107994"/>
          </a:xfrm>
          <a:prstGeom prst="wedgeRectCallout">
            <a:avLst>
              <a:gd name="adj1" fmla="val -52475"/>
              <a:gd name="adj2" fmla="val -96705"/>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1-click access to documents, sites, and colleagues</a:t>
            </a:r>
            <a:endParaRPr lang="en-US" spc="-50" dirty="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endParaRPr>
          </a:p>
        </p:txBody>
      </p:sp>
      <p:sp>
        <p:nvSpPr>
          <p:cNvPr id="13" name="Rectangular Callout 12"/>
          <p:cNvSpPr/>
          <p:nvPr/>
        </p:nvSpPr>
        <p:spPr bwMode="auto">
          <a:xfrm>
            <a:off x="3352800" y="1190440"/>
            <a:ext cx="1524000" cy="609396"/>
          </a:xfrm>
          <a:prstGeom prst="wedgeRectCallout">
            <a:avLst>
              <a:gd name="adj1" fmla="val -123181"/>
              <a:gd name="adj2" fmla="val 84013"/>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Access to Team sites</a:t>
            </a:r>
          </a:p>
        </p:txBody>
      </p:sp>
      <p:sp>
        <p:nvSpPr>
          <p:cNvPr id="14" name="Rectangular Callout 13"/>
          <p:cNvSpPr/>
          <p:nvPr/>
        </p:nvSpPr>
        <p:spPr bwMode="auto">
          <a:xfrm>
            <a:off x="4081794" y="1923749"/>
            <a:ext cx="1545561" cy="858695"/>
          </a:xfrm>
          <a:prstGeom prst="wedgeRectCallout">
            <a:avLst>
              <a:gd name="adj1" fmla="val 92539"/>
              <a:gd name="adj2" fmla="val -80866"/>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Access to Office applications</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1763" y="2905013"/>
            <a:ext cx="2975106" cy="3938357"/>
          </a:xfrm>
          <a:prstGeom prst="rect">
            <a:avLst/>
          </a:prstGeom>
          <a:solidFill>
            <a:schemeClr val="bg2"/>
          </a:solidFill>
          <a:ln>
            <a:solidFill>
              <a:schemeClr val="tx2"/>
            </a:solidFill>
          </a:ln>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2148" y="3354020"/>
            <a:ext cx="2474686" cy="3306469"/>
          </a:xfrm>
          <a:prstGeom prst="rect">
            <a:avLst/>
          </a:prstGeom>
          <a:solidFill>
            <a:schemeClr val="bg2"/>
          </a:solidFill>
          <a:ln>
            <a:solidFill>
              <a:schemeClr val="tx2"/>
            </a:solidFill>
          </a:ln>
        </p:spPr>
      </p:pic>
      <p:sp>
        <p:nvSpPr>
          <p:cNvPr id="18" name="Rectangular Callout 17"/>
          <p:cNvSpPr/>
          <p:nvPr/>
        </p:nvSpPr>
        <p:spPr bwMode="auto">
          <a:xfrm>
            <a:off x="6124575" y="5723516"/>
            <a:ext cx="1524000" cy="858695"/>
          </a:xfrm>
          <a:prstGeom prst="wedgeRectCallout">
            <a:avLst>
              <a:gd name="adj1" fmla="val -104431"/>
              <a:gd name="adj2" fmla="val -69062"/>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Create Blog posts and comments</a:t>
            </a: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9498" y="954244"/>
            <a:ext cx="2975106" cy="3938357"/>
          </a:xfrm>
          <a:prstGeom prst="rect">
            <a:avLst/>
          </a:prstGeom>
          <a:solidFill>
            <a:schemeClr val="bg2"/>
          </a:solidFill>
          <a:ln>
            <a:solidFill>
              <a:schemeClr val="tx2"/>
            </a:solidFill>
          </a:ln>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5412" y="1426465"/>
            <a:ext cx="2489274" cy="3266303"/>
          </a:xfrm>
          <a:prstGeom prst="rect">
            <a:avLst/>
          </a:prstGeom>
          <a:solidFill>
            <a:schemeClr val="bg2"/>
          </a:solidFill>
          <a:ln>
            <a:solidFill>
              <a:schemeClr val="tx2"/>
            </a:solidFill>
          </a:ln>
        </p:spPr>
      </p:pic>
      <p:sp>
        <p:nvSpPr>
          <p:cNvPr id="20" name="Rectangular Callout 19"/>
          <p:cNvSpPr/>
          <p:nvPr/>
        </p:nvSpPr>
        <p:spPr bwMode="auto">
          <a:xfrm>
            <a:off x="7190349" y="3851191"/>
            <a:ext cx="1524000" cy="858695"/>
          </a:xfrm>
          <a:prstGeom prst="wedgeRectCallout">
            <a:avLst>
              <a:gd name="adj1" fmla="val -80600"/>
              <a:gd name="adj2" fmla="val -73022"/>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SharePoint Workspace Mobile</a:t>
            </a:r>
            <a:endParaRPr lang="en-US" spc="-50" dirty="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endParaRPr>
          </a:p>
        </p:txBody>
      </p:sp>
    </p:spTree>
    <p:extLst>
      <p:ext uri="{BB962C8B-B14F-4D97-AF65-F5344CB8AC3E}">
        <p14:creationId xmlns:p14="http://schemas.microsoft.com/office/powerpoint/2010/main" val="16374329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childTnLst>
                                </p:cTn>
                              </p:par>
                            </p:childTnLst>
                          </p:cTn>
                        </p:par>
                        <p:par>
                          <p:cTn id="28" fill="hold">
                            <p:stCondLst>
                              <p:cond delay="2000"/>
                            </p:stCondLst>
                            <p:childTnLst>
                              <p:par>
                                <p:cTn id="29" presetID="10" presetClass="entr" presetSubtype="0" fill="hold" nodeType="afterEffect">
                                  <p:stCondLst>
                                    <p:cond delay="13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childTnLst>
                                </p:cTn>
                              </p:par>
                            </p:childTnLst>
                          </p:cTn>
                        </p:par>
                        <p:par>
                          <p:cTn id="43" fill="hold">
                            <p:stCondLst>
                              <p:cond delay="2000"/>
                            </p:stCondLst>
                            <p:childTnLst>
                              <p:par>
                                <p:cTn id="44" presetID="10" presetClass="entr" presetSubtype="0" fill="hold" nodeType="afterEffect">
                                  <p:stCondLst>
                                    <p:cond delay="130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childTnLst>
                                </p:cTn>
                              </p:par>
                            </p:childTnLst>
                          </p:cTn>
                        </p:par>
                        <p:par>
                          <p:cTn id="47" fill="hold">
                            <p:stCondLst>
                              <p:cond delay="4300"/>
                            </p:stCondLst>
                            <p:childTnLst>
                              <p:par>
                                <p:cTn id="48" presetID="10"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8"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6975" y="927681"/>
            <a:ext cx="3879061" cy="5704894"/>
          </a:xfrm>
          <a:prstGeom prst="roundRect">
            <a:avLst>
              <a:gd name="adj" fmla="val 1382"/>
            </a:avLst>
          </a:prstGeom>
          <a:solidFill>
            <a:schemeClr val="bg2"/>
          </a:solidFill>
          <a:ln>
            <a:solidFill>
              <a:schemeClr val="tx2"/>
            </a:solidFill>
          </a:ln>
          <a:effectLst>
            <a:outerShdw blurRad="127000" algn="ctr" rotWithShape="0">
              <a:prstClr val="black">
                <a:alpha val="60000"/>
              </a:prstClr>
            </a:outerShdw>
          </a:effectLst>
        </p:spPr>
      </p:pic>
      <p:sp>
        <p:nvSpPr>
          <p:cNvPr id="2" name="Title 1"/>
          <p:cNvSpPr>
            <a:spLocks noGrp="1"/>
          </p:cNvSpPr>
          <p:nvPr>
            <p:ph type="title"/>
          </p:nvPr>
        </p:nvSpPr>
        <p:spPr/>
        <p:txBody>
          <a:bodyPr/>
          <a:lstStyle/>
          <a:p>
            <a:r>
              <a:rPr lang="en-US" smtClean="0"/>
              <a:t>Outlook Social Connector</a:t>
            </a:r>
            <a:endParaRPr lang="en-US" dirty="0"/>
          </a:p>
        </p:txBody>
      </p:sp>
      <p:sp>
        <p:nvSpPr>
          <p:cNvPr id="6" name="Rectangular Callout 5"/>
          <p:cNvSpPr/>
          <p:nvPr/>
        </p:nvSpPr>
        <p:spPr bwMode="auto">
          <a:xfrm>
            <a:off x="6664828" y="4172334"/>
            <a:ext cx="1371600" cy="858695"/>
          </a:xfrm>
          <a:prstGeom prst="wedgeRectCallout">
            <a:avLst>
              <a:gd name="adj1" fmla="val -90269"/>
              <a:gd name="adj2" fmla="val 121094"/>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I</a:t>
            </a: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nline </a:t>
            </a:r>
            <a:r>
              <a:rPr lang="en-US" spc="-50" dirty="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s</a:t>
            </a: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ocial context with e-mail thread</a:t>
            </a:r>
            <a:endParaRPr lang="en-US" spc="-50" dirty="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endParaRPr>
          </a:p>
        </p:txBody>
      </p:sp>
      <p:sp>
        <p:nvSpPr>
          <p:cNvPr id="8" name="Rectangular Callout 7"/>
          <p:cNvSpPr/>
          <p:nvPr/>
        </p:nvSpPr>
        <p:spPr bwMode="auto">
          <a:xfrm>
            <a:off x="6901035" y="5391252"/>
            <a:ext cx="1371600" cy="609396"/>
          </a:xfrm>
          <a:prstGeom prst="wedgeRectCallout">
            <a:avLst>
              <a:gd name="adj1" fmla="val -132880"/>
              <a:gd name="adj2" fmla="val 61822"/>
            </a:avLst>
          </a:prstGeom>
          <a:solidFill>
            <a:schemeClr val="bg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45720" tIns="64008" rIns="45720" bIns="45718" numCol="1" rtlCol="0" anchor="ctr" anchorCtr="0" compatLnSpc="1">
            <a:prstTxWarp prst="textNoShape">
              <a:avLst/>
            </a:prstTxWarp>
            <a:spAutoFit/>
          </a:bodyPr>
          <a:lstStyle/>
          <a:p>
            <a:pPr algn="ctr" defTabSz="914099">
              <a:lnSpc>
                <a:spcPct val="90000"/>
              </a:lnSpc>
            </a:pPr>
            <a:r>
              <a:rPr lang="en-US" spc="-50" dirty="0" smtClean="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rPr>
              <a:t>Interaction history</a:t>
            </a:r>
            <a:endParaRPr lang="en-US" spc="-50" dirty="0">
              <a:ln w="3175">
                <a:noFill/>
              </a:ln>
              <a:solidFill>
                <a:schemeClr val="tx1"/>
              </a:solidFill>
              <a:effectLst>
                <a:outerShdw blurRad="1079500" algn="ctr" rotWithShape="0">
                  <a:srgbClr xmlns:mc="http://schemas.openxmlformats.org/markup-compatibility/2006" xmlns:a14="http://schemas.microsoft.com/office/drawing/2010/main" val="FFFFFF" mc:Ignorable="">
                    <a:alpha val="40000"/>
                  </a:srgbClr>
                </a:outerShdw>
              </a:effectLst>
              <a:cs typeface="Arial" charset="0"/>
            </a:endParaRPr>
          </a:p>
        </p:txBody>
      </p:sp>
    </p:spTree>
    <p:extLst>
      <p:ext uri="{BB962C8B-B14F-4D97-AF65-F5344CB8AC3E}">
        <p14:creationId xmlns:p14="http://schemas.microsoft.com/office/powerpoint/2010/main" val="227679286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397" y="2971800"/>
            <a:ext cx="8839200" cy="1523495"/>
          </a:xfrm>
        </p:spPr>
        <p:txBody>
          <a:bodyPr/>
          <a:lstStyle/>
          <a:p>
            <a:r>
              <a:rPr lang="en-US" dirty="0" smtClean="0"/>
              <a:t>Act V:  All About You</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4319226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2130425"/>
            <a:ext cx="8001000" cy="1329595"/>
          </a:xfrm>
        </p:spPr>
        <p:txBody>
          <a:bodyPr/>
          <a:lstStyle/>
          <a:p>
            <a:r>
              <a:rPr lang="en-US" dirty="0" smtClean="0"/>
              <a:t>Find out more at:</a:t>
            </a:r>
            <a:r>
              <a:rPr lang="en-US" dirty="0"/>
              <a:t/>
            </a:r>
            <a:br>
              <a:rPr lang="en-US" dirty="0"/>
            </a:br>
            <a:r>
              <a:rPr lang="en-US" dirty="0" smtClean="0">
                <a:solidFill>
                  <a:schemeClr val="accent1">
                    <a:lumMod val="60000"/>
                    <a:lumOff val="40000"/>
                  </a:schemeClr>
                </a:solidFill>
              </a:rPr>
              <a:t>www.microsoft.com/sharepoint</a:t>
            </a:r>
            <a:endParaRPr lang="en-US" dirty="0">
              <a:solidFill>
                <a:schemeClr val="accent1">
                  <a:lumMod val="60000"/>
                  <a:lumOff val="40000"/>
                </a:schemeClr>
              </a:solidFill>
            </a:endParaRPr>
          </a:p>
        </p:txBody>
      </p:sp>
      <p:sp>
        <p:nvSpPr>
          <p:cNvPr id="4" name="Subtitle 3"/>
          <p:cNvSpPr>
            <a:spLocks noGrp="1"/>
          </p:cNvSpPr>
          <p:nvPr>
            <p:ph type="subTitle" idx="1"/>
          </p:nvPr>
        </p:nvSpPr>
        <p:spPr>
          <a:xfrm>
            <a:off x="1371600" y="3886200"/>
            <a:ext cx="6400800" cy="443198"/>
          </a:xfrm>
        </p:spPr>
        <p:txBody>
          <a:bodyPr/>
          <a:lstStyle/>
          <a:p>
            <a:r>
              <a:rPr lang="en-US" dirty="0" smtClean="0"/>
              <a:t>Thank You!</a:t>
            </a:r>
            <a:endParaRPr lang="en-US" dirty="0"/>
          </a:p>
        </p:txBody>
      </p:sp>
    </p:spTree>
    <p:extLst>
      <p:ext uri="{BB962C8B-B14F-4D97-AF65-F5344CB8AC3E}">
        <p14:creationId xmlns:p14="http://schemas.microsoft.com/office/powerpoint/2010/main" val="170263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Windows.old\Users\cfinn\Desktop\DVD_ART36\Artwork_Imagery\Icons - Illustrations\Maps Globes\world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056" y="836657"/>
            <a:ext cx="5943600" cy="5943600"/>
          </a:xfrm>
          <a:prstGeom prst="rect">
            <a:avLst/>
          </a:prstGeom>
          <a:noFill/>
          <a:extLst>
            <a:ext uri="{909E8E84-426E-40DD-AFC4-6F175D3DCCD1}">
              <a14:hiddenFill xmlns:a14="http://schemas.microsoft.com/office/drawing/2010/main">
                <a:solidFill>
                  <a:srgbClr xmlns:mc="http://schemas.openxmlformats.org/markup-compatibility/2006" val="FFFFFF" mc:Ignorable=""/>
                </a:solidFill>
              </a14:hiddenFill>
            </a:ext>
          </a:extLst>
        </p:spPr>
      </p:pic>
      <p:graphicFrame>
        <p:nvGraphicFramePr>
          <p:cNvPr id="11" name="Chart 10"/>
          <p:cNvGraphicFramePr/>
          <p:nvPr>
            <p:extLst>
              <p:ext uri="{D42A27DB-BD31-4B8C-83A1-F6EECF244321}">
                <p14:modId xmlns:p14="http://schemas.microsoft.com/office/powerpoint/2010/main" val="2399018075"/>
              </p:ext>
            </p:extLst>
          </p:nvPr>
        </p:nvGraphicFramePr>
        <p:xfrm>
          <a:off x="91440" y="1524000"/>
          <a:ext cx="8221735" cy="6272547"/>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p:txBody>
          <a:bodyPr>
            <a:noAutofit/>
          </a:bodyPr>
          <a:lstStyle/>
          <a:p>
            <a:pPr>
              <a:defRPr/>
            </a:pPr>
            <a:r>
              <a:rPr lang="en-US" dirty="0" smtClean="0">
                <a:solidFill>
                  <a:schemeClr val="tx1"/>
                </a:solidFill>
              </a:rPr>
              <a:t>The Rise of Web 2.0</a:t>
            </a:r>
            <a:endParaRPr lang="en-US" dirty="0">
              <a:solidFill>
                <a:schemeClr val="tx1"/>
              </a:solidFill>
            </a:endParaRPr>
          </a:p>
        </p:txBody>
      </p:sp>
      <p:pic>
        <p:nvPicPr>
          <p:cNvPr id="9221" name="Picture 16" descr="Flickr"/>
          <p:cNvPicPr>
            <a:picLocks noChangeAspect="1" noChangeArrowheads="1"/>
          </p:cNvPicPr>
          <p:nvPr/>
        </p:nvPicPr>
        <p:blipFill>
          <a:blip r:embed="rId5"/>
          <a:srcRect/>
          <a:stretch>
            <a:fillRect/>
          </a:stretch>
        </p:blipFill>
        <p:spPr bwMode="auto">
          <a:xfrm>
            <a:off x="44261" y="-288925"/>
            <a:ext cx="1543050" cy="609600"/>
          </a:xfrm>
          <a:prstGeom prst="rect">
            <a:avLst/>
          </a:prstGeom>
          <a:noFill/>
          <a:ln w="9525">
            <a:noFill/>
            <a:miter lim="800000"/>
            <a:headEnd/>
            <a:tailEnd/>
          </a:ln>
        </p:spPr>
      </p:pic>
      <p:sp>
        <p:nvSpPr>
          <p:cNvPr id="58" name="TextBox 57"/>
          <p:cNvSpPr txBox="1"/>
          <p:nvPr/>
        </p:nvSpPr>
        <p:spPr>
          <a:xfrm>
            <a:off x="6691191" y="6433137"/>
            <a:ext cx="2180144" cy="261610"/>
          </a:xfrm>
          <a:prstGeom prst="rect">
            <a:avLst/>
          </a:prstGeom>
          <a:noFill/>
        </p:spPr>
        <p:txBody>
          <a:bodyPr wrap="square" rtlCol="0">
            <a:spAutoFit/>
          </a:bodyPr>
          <a:lstStyle/>
          <a:p>
            <a:pPr algn="r"/>
            <a:r>
              <a:rPr lang="en-US" sz="1100" dirty="0" smtClean="0">
                <a:solidFill>
                  <a:schemeClr val="bg1"/>
                </a:solidFill>
                <a:latin typeface="Trebuchet MS" pitchFamily="34" charset="0"/>
              </a:rPr>
              <a:t>Source:  </a:t>
            </a:r>
            <a:r>
              <a:rPr lang="en-US" sz="1100" dirty="0" err="1" smtClean="0">
                <a:solidFill>
                  <a:schemeClr val="bg1"/>
                </a:solidFill>
                <a:latin typeface="Trebuchet MS" pitchFamily="34" charset="0"/>
              </a:rPr>
              <a:t>Technorati</a:t>
            </a:r>
            <a:endParaRPr lang="en-US" sz="1100" dirty="0" smtClean="0">
              <a:solidFill>
                <a:schemeClr val="bg1"/>
              </a:solidFill>
              <a:latin typeface="Trebuchet MS" pitchFamily="34" charset="0"/>
            </a:endParaRPr>
          </a:p>
        </p:txBody>
      </p:sp>
      <p:pic>
        <p:nvPicPr>
          <p:cNvPr id="9225" name="Picture 16" descr="Wikipedialogo.png"/>
          <p:cNvPicPr>
            <a:picLocks noChangeAspect="1"/>
          </p:cNvPicPr>
          <p:nvPr/>
        </p:nvPicPr>
        <p:blipFill>
          <a:blip r:embed="rId6" cstate="print"/>
          <a:srcRect/>
          <a:stretch>
            <a:fillRect/>
          </a:stretch>
        </p:blipFill>
        <p:spPr bwMode="auto">
          <a:xfrm>
            <a:off x="5943600" y="1888306"/>
            <a:ext cx="880439" cy="1047750"/>
          </a:xfrm>
          <a:prstGeom prst="rect">
            <a:avLst/>
          </a:prstGeom>
          <a:ln w="19050">
            <a:noFill/>
            <a:headEnd type="triangle" w="med" len="med"/>
            <a:tailEnd type="triangle" w="med" len="med"/>
          </a:ln>
          <a:effectLst>
            <a:outerShdw blurRad="127000" algn="ctr" rotWithShape="0">
              <a:schemeClr val="bg1"/>
            </a:outerShdw>
          </a:effectLst>
        </p:spPr>
      </p:pic>
      <p:pic>
        <p:nvPicPr>
          <p:cNvPr id="9228" name="Picture 21" descr="You_Tube.png"/>
          <p:cNvPicPr>
            <a:picLocks noChangeAspect="1"/>
          </p:cNvPicPr>
          <p:nvPr/>
        </p:nvPicPr>
        <p:blipFill>
          <a:blip r:embed="rId7" cstate="print"/>
          <a:srcRect/>
          <a:stretch>
            <a:fillRect/>
          </a:stretch>
        </p:blipFill>
        <p:spPr bwMode="auto">
          <a:xfrm>
            <a:off x="4876800" y="3200400"/>
            <a:ext cx="1082054" cy="419100"/>
          </a:xfrm>
          <a:prstGeom prst="rect">
            <a:avLst/>
          </a:prstGeom>
          <a:ln w="19050">
            <a:noFill/>
            <a:headEnd type="triangle" w="med" len="med"/>
            <a:tailEnd type="triangle" w="med" len="med"/>
          </a:ln>
          <a:effectLst>
            <a:outerShdw blurRad="127000" algn="ctr" rotWithShape="0">
              <a:schemeClr val="bg1"/>
            </a:outerShdw>
          </a:effectLst>
        </p:spPr>
      </p:pic>
      <p:pic>
        <p:nvPicPr>
          <p:cNvPr id="9220" name="Picture 13"/>
          <p:cNvPicPr>
            <a:picLocks noChangeAspect="1" noChangeArrowheads="1"/>
          </p:cNvPicPr>
          <p:nvPr/>
        </p:nvPicPr>
        <p:blipFill>
          <a:blip r:embed="rId8" cstate="print"/>
          <a:srcRect/>
          <a:stretch>
            <a:fillRect/>
          </a:stretch>
        </p:blipFill>
        <p:spPr bwMode="auto">
          <a:xfrm>
            <a:off x="2667000" y="4724400"/>
            <a:ext cx="1370760" cy="401388"/>
          </a:xfrm>
          <a:prstGeom prst="rect">
            <a:avLst/>
          </a:prstGeom>
          <a:ln w="19050">
            <a:noFill/>
            <a:headEnd type="triangle" w="med" len="med"/>
            <a:tailEnd type="triangle" w="med" len="med"/>
          </a:ln>
          <a:effectLst>
            <a:outerShdw blurRad="127000" algn="ctr" rotWithShape="0">
              <a:schemeClr val="bg1"/>
            </a:outerShdw>
          </a:effectLst>
        </p:spPr>
      </p:pic>
      <p:pic>
        <p:nvPicPr>
          <p:cNvPr id="9219" name="Picture 6" descr="LinkedIn">
            <a:hlinkClick r:id="rId9"/>
          </p:cNvPr>
          <p:cNvPicPr>
            <a:picLocks noChangeAspect="1" noChangeArrowheads="1"/>
          </p:cNvPicPr>
          <p:nvPr/>
        </p:nvPicPr>
        <p:blipFill>
          <a:blip r:embed="rId10" cstate="print"/>
          <a:srcRect/>
          <a:stretch>
            <a:fillRect/>
          </a:stretch>
        </p:blipFill>
        <p:spPr bwMode="auto">
          <a:xfrm>
            <a:off x="3581400" y="3856923"/>
            <a:ext cx="1508125" cy="406400"/>
          </a:xfrm>
          <a:prstGeom prst="rect">
            <a:avLst/>
          </a:prstGeom>
          <a:ln w="19050">
            <a:noFill/>
            <a:headEnd type="triangle" w="med" len="med"/>
            <a:tailEnd type="triangle" w="med" len="med"/>
          </a:ln>
          <a:effectLst>
            <a:outerShdw blurRad="127000" algn="ctr" rotWithShape="0">
              <a:schemeClr val="bg1"/>
            </a:outerShdw>
          </a:effectLst>
        </p:spPr>
      </p:pic>
      <p:sp>
        <p:nvSpPr>
          <p:cNvPr id="66" name="5-Point Star 65"/>
          <p:cNvSpPr/>
          <p:nvPr/>
        </p:nvSpPr>
        <p:spPr bwMode="auto">
          <a:xfrm>
            <a:off x="7919337" y="1071455"/>
            <a:ext cx="615063" cy="618911"/>
          </a:xfrm>
          <a:prstGeom prst="star5">
            <a:avLst/>
          </a:prstGeom>
          <a:solidFill>
            <a:srgbClr xmlns:mc="http://schemas.openxmlformats.org/markup-compatibility/2006" xmlns:a14="http://schemas.microsoft.com/office/drawing/2010/main" val="FFC000" mc:Ignorable=""/>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latin typeface="Segoe" pitchFamily="34" charset="0"/>
            </a:endParaRPr>
          </a:p>
        </p:txBody>
      </p:sp>
    </p:spTree>
    <p:extLst>
      <p:ext uri="{BB962C8B-B14F-4D97-AF65-F5344CB8AC3E}">
        <p14:creationId xmlns:p14="http://schemas.microsoft.com/office/powerpoint/2010/main" val="346598147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729484" y="3045971"/>
            <a:ext cx="3685032" cy="599676"/>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2010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gradFill>
                  <a:gsLst>
                    <a:gs pos="0">
                      <a:schemeClr val="tx1"/>
                    </a:gs>
                    <a:gs pos="100000">
                      <a:schemeClr val="tx1"/>
                    </a:gs>
                  </a:gsLst>
                  <a:lin ang="5400000" scaled="0"/>
                </a:gradFill>
                <a:latin typeface="Segoe UI" pitchFamily="34" charset="0"/>
                <a:cs typeface="Arial" charset="0"/>
              </a:rPr>
            </a:br>
            <a:r>
              <a:rPr lang="en-US" sz="700" dirty="0">
                <a:gradFill>
                  <a:gsLst>
                    <a:gs pos="0">
                      <a:schemeClr val="tx1"/>
                    </a:gs>
                    <a:gs pos="100000">
                      <a:schemeClr val="tx1"/>
                    </a:gs>
                  </a:gsLst>
                  <a:lin ang="5400000" scaled="0"/>
                </a:gradFill>
                <a:latin typeface="Segoe UI" pitchFamily="34" charset="0"/>
                <a:cs typeface="Arial" charset="0"/>
              </a:rPr>
              <a:t>MICROSOFT MAKES NO WARRANTIES, EXPRESS, IMPLIED OR STATUTORY, AS TO THE INFORMATION IN THIS PRESENTATION.</a:t>
            </a:r>
          </a:p>
        </p:txBody>
      </p:sp>
    </p:spTree>
    <p:extLst>
      <p:ext uri="{BB962C8B-B14F-4D97-AF65-F5344CB8AC3E}">
        <p14:creationId xmlns:p14="http://schemas.microsoft.com/office/powerpoint/2010/main" val="30810407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Enterprise ≠ The Internet</a:t>
            </a:r>
            <a:endParaRPr lang="en-US" dirty="0"/>
          </a:p>
        </p:txBody>
      </p:sp>
      <p:sp>
        <p:nvSpPr>
          <p:cNvPr id="3" name="TextBox 2"/>
          <p:cNvSpPr txBox="1"/>
          <p:nvPr/>
        </p:nvSpPr>
        <p:spPr>
          <a:xfrm>
            <a:off x="729597" y="2976342"/>
            <a:ext cx="1742849" cy="443198"/>
          </a:xfrm>
          <a:prstGeom prst="rect">
            <a:avLst/>
          </a:prstGeom>
        </p:spPr>
        <p:txBody>
          <a:bodyPr vert="horz" wrap="none" lIns="0" tIns="0" rIns="0" bIns="0" rtlCol="0">
            <a:spAutoFit/>
          </a:bodyPr>
          <a:lstStyle/>
          <a:p>
            <a:pPr>
              <a:lnSpc>
                <a:spcPct val="90000"/>
              </a:lnSpc>
              <a:spcBef>
                <a:spcPct val="20000"/>
              </a:spcBef>
              <a:buClr>
                <a:srgbClr xmlns:mc="http://schemas.openxmlformats.org/markup-compatibility/2006" xmlns:a14="http://schemas.microsoft.com/office/drawing/2010/main" val="777777" mc:Ignorable=""/>
              </a:buClr>
              <a:buSzPct val="130000"/>
            </a:pPr>
            <a:r>
              <a:rPr lang="en-US" sz="3200" b="1" dirty="0"/>
              <a:t>Security?</a:t>
            </a:r>
          </a:p>
        </p:txBody>
      </p:sp>
      <p:sp>
        <p:nvSpPr>
          <p:cNvPr id="4" name="TextBox 3"/>
          <p:cNvSpPr txBox="1"/>
          <p:nvPr/>
        </p:nvSpPr>
        <p:spPr>
          <a:xfrm>
            <a:off x="742914" y="1511641"/>
            <a:ext cx="2617704" cy="443198"/>
          </a:xfrm>
          <a:prstGeom prst="rect">
            <a:avLst/>
          </a:prstGeom>
        </p:spPr>
        <p:txBody>
          <a:bodyPr vert="horz" wrap="none" lIns="0" tIns="0" rIns="0" bIns="0" rtlCol="0">
            <a:spAutoFit/>
          </a:bodyPr>
          <a:lstStyle/>
          <a:p>
            <a:pPr>
              <a:lnSpc>
                <a:spcPct val="90000"/>
              </a:lnSpc>
              <a:spcBef>
                <a:spcPct val="20000"/>
              </a:spcBef>
              <a:buClr>
                <a:srgbClr xmlns:mc="http://schemas.openxmlformats.org/markup-compatibility/2006" xmlns:a14="http://schemas.microsoft.com/office/drawing/2010/main" val="777777" mc:Ignorable=""/>
              </a:buClr>
              <a:buSzPct val="130000"/>
            </a:pPr>
            <a:r>
              <a:rPr lang="en-US" sz="3200" b="1" dirty="0"/>
              <a:t>Productivity?</a:t>
            </a:r>
          </a:p>
        </p:txBody>
      </p:sp>
      <p:sp>
        <p:nvSpPr>
          <p:cNvPr id="5" name="TextBox 4"/>
          <p:cNvSpPr txBox="1"/>
          <p:nvPr/>
        </p:nvSpPr>
        <p:spPr>
          <a:xfrm>
            <a:off x="6324600" y="2945862"/>
            <a:ext cx="2442976" cy="443198"/>
          </a:xfrm>
          <a:prstGeom prst="rect">
            <a:avLst/>
          </a:prstGeom>
        </p:spPr>
        <p:txBody>
          <a:bodyPr vert="horz" wrap="none" lIns="0" tIns="0" rIns="0" bIns="0" rtlCol="0">
            <a:spAutoFit/>
          </a:bodyPr>
          <a:lstStyle/>
          <a:p>
            <a:pPr>
              <a:lnSpc>
                <a:spcPct val="90000"/>
              </a:lnSpc>
              <a:spcBef>
                <a:spcPct val="20000"/>
              </a:spcBef>
              <a:buClr>
                <a:srgbClr xmlns:mc="http://schemas.openxmlformats.org/markup-compatibility/2006" xmlns:a14="http://schemas.microsoft.com/office/drawing/2010/main" val="777777" mc:Ignorable=""/>
              </a:buClr>
              <a:buSzPct val="130000"/>
            </a:pPr>
            <a:r>
              <a:rPr lang="en-US" sz="3200" b="1" dirty="0"/>
              <a:t>Compliance?</a:t>
            </a:r>
          </a:p>
        </p:txBody>
      </p:sp>
      <p:sp>
        <p:nvSpPr>
          <p:cNvPr id="6" name="TextBox 5"/>
          <p:cNvSpPr txBox="1"/>
          <p:nvPr/>
        </p:nvSpPr>
        <p:spPr>
          <a:xfrm>
            <a:off x="3962399" y="5695041"/>
            <a:ext cx="1232325" cy="443198"/>
          </a:xfrm>
          <a:prstGeom prst="rect">
            <a:avLst/>
          </a:prstGeom>
        </p:spPr>
        <p:txBody>
          <a:bodyPr vert="horz" wrap="none" lIns="0" tIns="0" rIns="0" bIns="0" rtlCol="0">
            <a:spAutoFit/>
          </a:bodyPr>
          <a:lstStyle/>
          <a:p>
            <a:pPr>
              <a:lnSpc>
                <a:spcPct val="90000"/>
              </a:lnSpc>
              <a:spcBef>
                <a:spcPct val="20000"/>
              </a:spcBef>
              <a:buClr>
                <a:srgbClr xmlns:mc="http://schemas.openxmlformats.org/markup-compatibility/2006" xmlns:a14="http://schemas.microsoft.com/office/drawing/2010/main" val="777777" mc:Ignorable=""/>
              </a:buClr>
              <a:buSzPct val="130000"/>
            </a:pPr>
            <a:r>
              <a:rPr lang="en-US" sz="3200" b="1" dirty="0"/>
              <a:t>Value?</a:t>
            </a:r>
          </a:p>
        </p:txBody>
      </p:sp>
      <p:sp>
        <p:nvSpPr>
          <p:cNvPr id="7" name="TextBox 6"/>
          <p:cNvSpPr txBox="1"/>
          <p:nvPr/>
        </p:nvSpPr>
        <p:spPr>
          <a:xfrm>
            <a:off x="5757476" y="1500113"/>
            <a:ext cx="2640146" cy="443198"/>
          </a:xfrm>
          <a:prstGeom prst="rect">
            <a:avLst/>
          </a:prstGeom>
        </p:spPr>
        <p:txBody>
          <a:bodyPr vert="horz" wrap="none" lIns="0" tIns="0" rIns="0" bIns="0" rtlCol="0">
            <a:spAutoFit/>
          </a:bodyPr>
          <a:lstStyle/>
          <a:p>
            <a:pPr>
              <a:lnSpc>
                <a:spcPct val="90000"/>
              </a:lnSpc>
              <a:spcBef>
                <a:spcPct val="20000"/>
              </a:spcBef>
              <a:buClr>
                <a:srgbClr xmlns:mc="http://schemas.openxmlformats.org/markup-compatibility/2006" xmlns:a14="http://schemas.microsoft.com/office/drawing/2010/main" val="777777" mc:Ignorable=""/>
              </a:buClr>
              <a:buSzPct val="130000"/>
            </a:pPr>
            <a:r>
              <a:rPr lang="en-US" sz="3200" b="1" dirty="0"/>
              <a:t>Misbehavior?</a:t>
            </a:r>
          </a:p>
        </p:txBody>
      </p:sp>
      <p:sp>
        <p:nvSpPr>
          <p:cNvPr id="8" name="TextBox 7"/>
          <p:cNvSpPr txBox="1"/>
          <p:nvPr/>
        </p:nvSpPr>
        <p:spPr>
          <a:xfrm>
            <a:off x="533400" y="4580036"/>
            <a:ext cx="2467407" cy="443198"/>
          </a:xfrm>
          <a:prstGeom prst="rect">
            <a:avLst/>
          </a:prstGeom>
        </p:spPr>
        <p:txBody>
          <a:bodyPr vert="horz" wrap="none" lIns="0" tIns="0" rIns="0" bIns="0" rtlCol="0">
            <a:spAutoFit/>
          </a:bodyPr>
          <a:lstStyle/>
          <a:p>
            <a:pPr>
              <a:lnSpc>
                <a:spcPct val="90000"/>
              </a:lnSpc>
              <a:spcBef>
                <a:spcPct val="20000"/>
              </a:spcBef>
              <a:buClr>
                <a:srgbClr xmlns:mc="http://schemas.openxmlformats.org/markup-compatibility/2006" xmlns:a14="http://schemas.microsoft.com/office/drawing/2010/main" val="777777" mc:Ignorable=""/>
              </a:buClr>
              <a:buSzPct val="130000"/>
            </a:pPr>
            <a:r>
              <a:rPr lang="en-US" sz="3200" b="1" dirty="0"/>
              <a:t>Governance?</a:t>
            </a:r>
          </a:p>
        </p:txBody>
      </p:sp>
      <p:sp>
        <p:nvSpPr>
          <p:cNvPr id="9" name="TextBox 8"/>
          <p:cNvSpPr txBox="1"/>
          <p:nvPr/>
        </p:nvSpPr>
        <p:spPr>
          <a:xfrm>
            <a:off x="6157571" y="4580036"/>
            <a:ext cx="1012713" cy="443198"/>
          </a:xfrm>
          <a:prstGeom prst="rect">
            <a:avLst/>
          </a:prstGeom>
        </p:spPr>
        <p:txBody>
          <a:bodyPr vert="horz" wrap="none" lIns="0" tIns="0" rIns="0" bIns="0" rtlCol="0">
            <a:spAutoFit/>
          </a:bodyPr>
          <a:lstStyle/>
          <a:p>
            <a:pPr>
              <a:lnSpc>
                <a:spcPct val="90000"/>
              </a:lnSpc>
              <a:spcBef>
                <a:spcPct val="20000"/>
              </a:spcBef>
              <a:buClr>
                <a:srgbClr xmlns:mc="http://schemas.openxmlformats.org/markup-compatibility/2006" xmlns:a14="http://schemas.microsoft.com/office/drawing/2010/main" val="777777" mc:Ignorable=""/>
              </a:buClr>
              <a:buSzPct val="130000"/>
            </a:pPr>
            <a:r>
              <a:rPr lang="en-US" sz="3200" b="1" dirty="0"/>
              <a:t>Cost?</a:t>
            </a:r>
          </a:p>
        </p:txBody>
      </p:sp>
      <p:pic>
        <p:nvPicPr>
          <p:cNvPr id="10" name="Picture 9" descr="56570445_4.jpg"/>
          <p:cNvPicPr>
            <a:picLocks noChangeAspect="1"/>
          </p:cNvPicPr>
          <p:nvPr/>
        </p:nvPicPr>
        <p:blipFill>
          <a:blip r:embed="rId2" cstate="print"/>
          <a:stretch>
            <a:fillRect/>
          </a:stretch>
        </p:blipFill>
        <p:spPr>
          <a:xfrm>
            <a:off x="2750876" y="1662600"/>
            <a:ext cx="3543300" cy="3543300"/>
          </a:xfrm>
          <a:prstGeom prst="ellipse">
            <a:avLst/>
          </a:prstGeom>
          <a:ln>
            <a:noFill/>
          </a:ln>
          <a:effectLst>
            <a:softEdge rad="112500"/>
          </a:effectLst>
        </p:spPr>
      </p:pic>
    </p:spTree>
    <p:extLst>
      <p:ext uri="{BB962C8B-B14F-4D97-AF65-F5344CB8AC3E}">
        <p14:creationId xmlns:p14="http://schemas.microsoft.com/office/powerpoint/2010/main" val="91548308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382000" cy="664797"/>
          </a:xfrm>
        </p:spPr>
        <p:txBody>
          <a:bodyPr/>
          <a:lstStyle/>
          <a:p>
            <a:r>
              <a:rPr lang="en-US" dirty="0" smtClean="0"/>
              <a:t>The Social Crowd</a:t>
            </a:r>
            <a:endParaRPr lang="en-US" dirty="0"/>
          </a:p>
        </p:txBody>
      </p:sp>
      <p:sp>
        <p:nvSpPr>
          <p:cNvPr id="11" name="Content Placeholder 10"/>
          <p:cNvSpPr>
            <a:spLocks noGrp="1"/>
          </p:cNvSpPr>
          <p:nvPr>
            <p:ph idx="1"/>
          </p:nvPr>
        </p:nvSpPr>
        <p:spPr>
          <a:xfrm>
            <a:off x="381000" y="1447799"/>
            <a:ext cx="8382000" cy="3151632"/>
          </a:xfrm>
        </p:spPr>
        <p:txBody>
          <a:bodyPr/>
          <a:lstStyle/>
          <a:p>
            <a:r>
              <a:rPr lang="en-US" dirty="0" smtClean="0"/>
              <a:t>“</a:t>
            </a:r>
            <a:r>
              <a:rPr lang="en-US" dirty="0"/>
              <a:t>Web 2.0, baby”</a:t>
            </a:r>
          </a:p>
          <a:p>
            <a:r>
              <a:rPr lang="en-US" dirty="0"/>
              <a:t>Bloggers</a:t>
            </a:r>
          </a:p>
          <a:p>
            <a:r>
              <a:rPr lang="en-US" dirty="0"/>
              <a:t>Social networkers</a:t>
            </a:r>
          </a:p>
          <a:p>
            <a:r>
              <a:rPr lang="en-US" dirty="0"/>
              <a:t>Social Media types</a:t>
            </a:r>
          </a:p>
          <a:p>
            <a:r>
              <a:rPr lang="en-US" dirty="0" smtClean="0"/>
              <a:t>Tags</a:t>
            </a:r>
            <a:endParaRPr lang="en-US" dirty="0"/>
          </a:p>
          <a:p>
            <a:r>
              <a:rPr lang="en-US" dirty="0" smtClean="0"/>
              <a:t>Anarchy</a:t>
            </a:r>
            <a:endParaRPr lang="en-US" dirty="0"/>
          </a:p>
        </p:txBody>
      </p:sp>
      <p:sp>
        <p:nvSpPr>
          <p:cNvPr id="12" name="TextBox 11"/>
          <p:cNvSpPr txBox="1"/>
          <p:nvPr/>
        </p:nvSpPr>
        <p:spPr>
          <a:xfrm>
            <a:off x="533400" y="5029200"/>
            <a:ext cx="8007128" cy="609398"/>
          </a:xfrm>
          <a:prstGeom prst="rect">
            <a:avLst/>
          </a:prstGeom>
          <a:noFill/>
        </p:spPr>
        <p:txBody>
          <a:bodyPr wrap="none" lIns="0" tIns="0" rIns="0" bIns="0" rtlCol="0">
            <a:spAutoFit/>
          </a:bodyPr>
          <a:lstStyle/>
          <a:p>
            <a:pPr>
              <a:lnSpc>
                <a:spcPct val="90000"/>
              </a:lnSpc>
            </a:pPr>
            <a:r>
              <a:rPr lang="en-US" sz="4400" dirty="0" smtClean="0">
                <a:gradFill>
                  <a:gsLst>
                    <a:gs pos="0">
                      <a:schemeClr val="tx1"/>
                    </a:gs>
                    <a:gs pos="86000">
                      <a:schemeClr val="tx1"/>
                    </a:gs>
                  </a:gsLst>
                  <a:lin ang="5400000" scaled="0"/>
                </a:gradFill>
              </a:rPr>
              <a:t>“What if we’re not provocative?”</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4665" y="1752600"/>
            <a:ext cx="3615863" cy="2407246"/>
          </a:xfrm>
          <a:prstGeom prst="rect">
            <a:avLst/>
          </a:prstGeom>
          <a:ln>
            <a:noFill/>
          </a:ln>
          <a:effectLst>
            <a:softEdge rad="112500"/>
          </a:effectLst>
        </p:spPr>
      </p:pic>
    </p:spTree>
    <p:extLst>
      <p:ext uri="{BB962C8B-B14F-4D97-AF65-F5344CB8AC3E}">
        <p14:creationId xmlns:p14="http://schemas.microsoft.com/office/powerpoint/2010/main" val="22185008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382000" cy="664797"/>
          </a:xfrm>
        </p:spPr>
        <p:txBody>
          <a:bodyPr/>
          <a:lstStyle/>
          <a:p>
            <a:r>
              <a:rPr lang="en-US" dirty="0" smtClean="0"/>
              <a:t>The Content Crowd</a:t>
            </a:r>
            <a:endParaRPr lang="en-US" dirty="0"/>
          </a:p>
        </p:txBody>
      </p:sp>
      <p:sp>
        <p:nvSpPr>
          <p:cNvPr id="11" name="Content Placeholder 10"/>
          <p:cNvSpPr>
            <a:spLocks noGrp="1"/>
          </p:cNvSpPr>
          <p:nvPr>
            <p:ph idx="1"/>
          </p:nvPr>
        </p:nvSpPr>
        <p:spPr>
          <a:xfrm>
            <a:off x="381000" y="1447799"/>
            <a:ext cx="8382000" cy="3151632"/>
          </a:xfrm>
        </p:spPr>
        <p:txBody>
          <a:bodyPr/>
          <a:lstStyle/>
          <a:p>
            <a:r>
              <a:rPr lang="en-US" dirty="0"/>
              <a:t>“Content is king”</a:t>
            </a:r>
          </a:p>
          <a:p>
            <a:r>
              <a:rPr lang="en-US" dirty="0"/>
              <a:t>Records managers</a:t>
            </a:r>
          </a:p>
          <a:p>
            <a:r>
              <a:rPr lang="en-US" dirty="0"/>
              <a:t>Broadcasters</a:t>
            </a:r>
          </a:p>
          <a:p>
            <a:r>
              <a:rPr lang="en-US" dirty="0"/>
              <a:t>Media types</a:t>
            </a:r>
          </a:p>
          <a:p>
            <a:r>
              <a:rPr lang="en-US" dirty="0" smtClean="0"/>
              <a:t>Metadata</a:t>
            </a:r>
            <a:endParaRPr lang="en-US" dirty="0"/>
          </a:p>
          <a:p>
            <a:r>
              <a:rPr lang="en-US" dirty="0"/>
              <a:t>Control</a:t>
            </a:r>
          </a:p>
        </p:txBody>
      </p:sp>
      <p:sp>
        <p:nvSpPr>
          <p:cNvPr id="12" name="TextBox 11"/>
          <p:cNvSpPr txBox="1"/>
          <p:nvPr/>
        </p:nvSpPr>
        <p:spPr>
          <a:xfrm>
            <a:off x="381000" y="4953000"/>
            <a:ext cx="8041240" cy="1219200"/>
          </a:xfrm>
          <a:prstGeom prst="rect">
            <a:avLst/>
          </a:prstGeom>
          <a:noFill/>
        </p:spPr>
        <p:txBody>
          <a:bodyPr wrap="square" lIns="0" tIns="0" rIns="0" bIns="0" rtlCol="0">
            <a:spAutoFit/>
          </a:bodyPr>
          <a:lstStyle/>
          <a:p>
            <a:pPr algn="ctr">
              <a:lnSpc>
                <a:spcPct val="90000"/>
              </a:lnSpc>
            </a:pPr>
            <a:r>
              <a:rPr lang="en-US" sz="4400" dirty="0" smtClean="0">
                <a:gradFill>
                  <a:gsLst>
                    <a:gs pos="0">
                      <a:schemeClr val="tx1"/>
                    </a:gs>
                    <a:gs pos="86000">
                      <a:schemeClr val="tx1"/>
                    </a:gs>
                  </a:gsLst>
                  <a:lin ang="5400000" scaled="0"/>
                </a:gradFill>
              </a:rPr>
              <a:t>“What if someone says something damaging?”</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219200"/>
            <a:ext cx="2365357" cy="3545588"/>
          </a:xfrm>
          <a:prstGeom prst="ellipse">
            <a:avLst/>
          </a:prstGeom>
          <a:ln>
            <a:noFill/>
          </a:ln>
          <a:effectLst>
            <a:softEdge rad="112500"/>
          </a:effectLst>
        </p:spPr>
      </p:pic>
    </p:spTree>
    <p:extLst>
      <p:ext uri="{BB962C8B-B14F-4D97-AF65-F5344CB8AC3E}">
        <p14:creationId xmlns:p14="http://schemas.microsoft.com/office/powerpoint/2010/main" val="34792739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lstStyle/>
          <a:p>
            <a:r>
              <a:rPr lang="en-US" dirty="0" smtClean="0"/>
              <a:t>The Best of Both Worlds</a:t>
            </a:r>
            <a:endParaRPr lang="en-US" dirty="0"/>
          </a:p>
        </p:txBody>
      </p:sp>
      <p:sp>
        <p:nvSpPr>
          <p:cNvPr id="3" name="Freeform 6"/>
          <p:cNvSpPr>
            <a:spLocks noChangeAspect="1"/>
          </p:cNvSpPr>
          <p:nvPr/>
        </p:nvSpPr>
        <p:spPr bwMode="auto">
          <a:xfrm>
            <a:off x="0" y="1420813"/>
            <a:ext cx="9144000" cy="5435600"/>
          </a:xfrm>
          <a:custGeom>
            <a:avLst/>
            <a:gdLst>
              <a:gd name="connsiteX0" fmla="*/ 960 w 7680"/>
              <a:gd name="connsiteY0" fmla="*/ 0 h 4452"/>
              <a:gd name="connsiteX1" fmla="*/ 960 w 7680"/>
              <a:gd name="connsiteY1" fmla="*/ 3816 h 4452"/>
              <a:gd name="connsiteX2" fmla="*/ 6720 w 7680"/>
              <a:gd name="connsiteY2" fmla="*/ 3816 h 4452"/>
              <a:gd name="connsiteX3" fmla="*/ 6720 w 7680"/>
              <a:gd name="connsiteY3" fmla="*/ 0 h 4452"/>
              <a:gd name="connsiteX4" fmla="*/ 3831 w 7680"/>
              <a:gd name="connsiteY4" fmla="*/ 993 h 4452"/>
              <a:gd name="connsiteX5" fmla="*/ 960 w 7680"/>
              <a:gd name="connsiteY5" fmla="*/ 0 h 4452"/>
              <a:gd name="connsiteX0" fmla="*/ 960 w 6720"/>
              <a:gd name="connsiteY0" fmla="*/ 0 h 4452"/>
              <a:gd name="connsiteX1" fmla="*/ 960 w 6720"/>
              <a:gd name="connsiteY1" fmla="*/ 3816 h 4452"/>
              <a:gd name="connsiteX2" fmla="*/ 6720 w 6720"/>
              <a:gd name="connsiteY2" fmla="*/ 3816 h 4452"/>
              <a:gd name="connsiteX3" fmla="*/ 6720 w 6720"/>
              <a:gd name="connsiteY3" fmla="*/ 0 h 4452"/>
              <a:gd name="connsiteX4" fmla="*/ 3831 w 6720"/>
              <a:gd name="connsiteY4" fmla="*/ 993 h 4452"/>
              <a:gd name="connsiteX5" fmla="*/ 960 w 6720"/>
              <a:gd name="connsiteY5" fmla="*/ 0 h 4452"/>
              <a:gd name="connsiteX0" fmla="*/ 0 w 5760"/>
              <a:gd name="connsiteY0" fmla="*/ 0 h 4452"/>
              <a:gd name="connsiteX1" fmla="*/ 0 w 5760"/>
              <a:gd name="connsiteY1" fmla="*/ 3816 h 4452"/>
              <a:gd name="connsiteX2" fmla="*/ 5760 w 5760"/>
              <a:gd name="connsiteY2" fmla="*/ 3816 h 4452"/>
              <a:gd name="connsiteX3" fmla="*/ 5760 w 5760"/>
              <a:gd name="connsiteY3" fmla="*/ 0 h 4452"/>
              <a:gd name="connsiteX4" fmla="*/ 2871 w 5760"/>
              <a:gd name="connsiteY4" fmla="*/ 993 h 4452"/>
              <a:gd name="connsiteX5" fmla="*/ 0 w 5760"/>
              <a:gd name="connsiteY5" fmla="*/ 0 h 4452"/>
              <a:gd name="connsiteX0" fmla="*/ 0 w 5760"/>
              <a:gd name="connsiteY0" fmla="*/ 0 h 3816"/>
              <a:gd name="connsiteX1" fmla="*/ 0 w 5760"/>
              <a:gd name="connsiteY1" fmla="*/ 3816 h 3816"/>
              <a:gd name="connsiteX2" fmla="*/ 5760 w 5760"/>
              <a:gd name="connsiteY2" fmla="*/ 3816 h 3816"/>
              <a:gd name="connsiteX3" fmla="*/ 5760 w 5760"/>
              <a:gd name="connsiteY3" fmla="*/ 0 h 3816"/>
              <a:gd name="connsiteX4" fmla="*/ 2871 w 5760"/>
              <a:gd name="connsiteY4" fmla="*/ 993 h 3816"/>
              <a:gd name="connsiteX5" fmla="*/ 0 w 5760"/>
              <a:gd name="connsiteY5" fmla="*/ 0 h 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 h="3816">
                <a:moveTo>
                  <a:pt x="0" y="0"/>
                </a:moveTo>
                <a:lnTo>
                  <a:pt x="0" y="3816"/>
                </a:lnTo>
                <a:lnTo>
                  <a:pt x="5760" y="3816"/>
                </a:lnTo>
                <a:lnTo>
                  <a:pt x="5760" y="0"/>
                </a:lnTo>
                <a:cubicBezTo>
                  <a:pt x="5760" y="0"/>
                  <a:pt x="4760" y="993"/>
                  <a:pt x="2871" y="993"/>
                </a:cubicBezTo>
                <a:cubicBezTo>
                  <a:pt x="1104" y="993"/>
                  <a:pt x="0" y="0"/>
                  <a:pt x="0" y="0"/>
                </a:cubicBezTo>
                <a:close/>
              </a:path>
            </a:pathLst>
          </a:custGeom>
          <a:gradFill>
            <a:gsLst>
              <a:gs pos="0">
                <a:schemeClr val="bg1">
                  <a:alpha val="0"/>
                </a:schemeClr>
              </a:gs>
              <a:gs pos="50000">
                <a:schemeClr val="bg1">
                  <a:alpha val="40000"/>
                </a:schemeClr>
              </a:gs>
              <a:gs pos="100000">
                <a:schemeClr val="bg1">
                  <a:alpha val="0"/>
                </a:schemeClr>
              </a:gs>
            </a:gsLst>
            <a:lin ang="0" scaled="0"/>
          </a:gradFill>
          <a:ln w="25400">
            <a:gradFill>
              <a:gsLst>
                <a:gs pos="5000">
                  <a:srgbClr xmlns:mc="http://schemas.openxmlformats.org/markup-compatibility/2006" xmlns:a14="http://schemas.microsoft.com/office/drawing/2010/main" val="FFC000" mc:Ignorable="">
                    <a:alpha val="0"/>
                  </a:srgbClr>
                </a:gs>
                <a:gs pos="50000">
                  <a:srgbClr xmlns:mc="http://schemas.openxmlformats.org/markup-compatibility/2006" xmlns:a14="http://schemas.microsoft.com/office/drawing/2010/main" val="FFC000" mc:Ignorable=""/>
                </a:gs>
                <a:gs pos="95000">
                  <a:srgbClr xmlns:mc="http://schemas.openxmlformats.org/markup-compatibility/2006" xmlns:a14="http://schemas.microsoft.com/office/drawing/2010/main" val="FFC000" mc:Ignorable="">
                    <a:alpha val="0"/>
                  </a:srgbClr>
                </a:gs>
              </a:gsLst>
              <a:lin ang="0" scaled="0"/>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lnSpc>
                <a:spcPct val="90000"/>
              </a:lnSpc>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rebuchet MS" pitchFamily="34" charset="0"/>
            </a:endParaRPr>
          </a:p>
        </p:txBody>
      </p:sp>
      <p:sp>
        <p:nvSpPr>
          <p:cNvPr id="4" name="Round Same Side Corner Rectangle 3"/>
          <p:cNvSpPr/>
          <p:nvPr/>
        </p:nvSpPr>
        <p:spPr bwMode="auto">
          <a:xfrm>
            <a:off x="381000" y="6096000"/>
            <a:ext cx="8382000" cy="762000"/>
          </a:xfrm>
          <a:prstGeom prst="round2SameRect">
            <a:avLst/>
          </a:prstGeom>
          <a:gradFill flip="none" rotWithShape="1">
            <a:gsLst>
              <a:gs pos="0">
                <a:schemeClr val="accent3">
                  <a:lumMod val="20000"/>
                  <a:lumOff val="80000"/>
                  <a:alpha val="80000"/>
                </a:schemeClr>
              </a:gs>
              <a:gs pos="20000">
                <a:schemeClr val="accent3">
                  <a:alpha val="75000"/>
                </a:schemeClr>
              </a:gs>
              <a:gs pos="44000">
                <a:schemeClr val="accent3">
                  <a:lumMod val="75000"/>
                  <a:alpha val="75000"/>
                </a:schemeClr>
              </a:gs>
              <a:gs pos="100000">
                <a:schemeClr val="accent3">
                  <a:lumMod val="50000"/>
                  <a:alpha val="0"/>
                </a:schemeClr>
              </a:gs>
            </a:gsLst>
            <a:lin ang="5400000" scaled="0"/>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Trebuchet MS" pitchFamily="34" charset="0"/>
            </a:endParaRPr>
          </a:p>
        </p:txBody>
      </p:sp>
      <p:sp>
        <p:nvSpPr>
          <p:cNvPr id="5" name="TextBox 4"/>
          <p:cNvSpPr txBox="1"/>
          <p:nvPr/>
        </p:nvSpPr>
        <p:spPr>
          <a:xfrm>
            <a:off x="1470819" y="6352401"/>
            <a:ext cx="6202362" cy="276999"/>
          </a:xfrm>
          <a:prstGeom prst="rect">
            <a:avLst/>
          </a:prstGeom>
          <a:noFill/>
        </p:spPr>
        <p:txBody>
          <a:bodyPr wrap="square" lIns="0" tIns="0" rIns="0" bIns="0" rtlCol="0">
            <a:spAutoFit/>
          </a:bodyPr>
          <a:lstStyle/>
          <a:p>
            <a:pPr algn="ctr">
              <a:lnSpc>
                <a:spcPct val="90000"/>
              </a:lnSpc>
            </a:pPr>
            <a:r>
              <a:rPr lang="en-US" sz="2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0" scaled="0"/>
                </a:gradFill>
              </a:rPr>
              <a:t>Search Delivers Engaging Information Experiences</a:t>
            </a:r>
          </a:p>
        </p:txBody>
      </p:sp>
      <p:grpSp>
        <p:nvGrpSpPr>
          <p:cNvPr id="6" name="Group 5"/>
          <p:cNvGrpSpPr/>
          <p:nvPr/>
        </p:nvGrpSpPr>
        <p:grpSpPr>
          <a:xfrm>
            <a:off x="5590924" y="3064511"/>
            <a:ext cx="2821239" cy="2821239"/>
            <a:chOff x="5590924" y="3064511"/>
            <a:chExt cx="2821239" cy="2821239"/>
          </a:xfrm>
        </p:grpSpPr>
        <p:sp>
          <p:nvSpPr>
            <p:cNvPr id="7" name="Oval 6"/>
            <p:cNvSpPr/>
            <p:nvPr/>
          </p:nvSpPr>
          <p:spPr>
            <a:xfrm>
              <a:off x="5590924" y="3064511"/>
              <a:ext cx="2821239" cy="2821239"/>
            </a:xfrm>
            <a:prstGeom prst="ellipse">
              <a:avLst/>
            </a:prstGeom>
            <a:gradFill flip="none" rotWithShape="1">
              <a:gsLst>
                <a:gs pos="0">
                  <a:schemeClr val="accent1">
                    <a:lumMod val="20000"/>
                    <a:lumOff val="80000"/>
                    <a:alpha val="80000"/>
                  </a:schemeClr>
                </a:gs>
                <a:gs pos="21000">
                  <a:schemeClr val="accent1">
                    <a:alpha val="55000"/>
                  </a:schemeClr>
                </a:gs>
                <a:gs pos="44000">
                  <a:schemeClr val="accent1">
                    <a:lumMod val="75000"/>
                    <a:alpha val="55000"/>
                  </a:schemeClr>
                </a:gs>
                <a:gs pos="100000">
                  <a:schemeClr val="accent1">
                    <a:lumMod val="50000"/>
                    <a:alpha val="17000"/>
                  </a:schemeClr>
                </a:gs>
              </a:gsLst>
              <a:lin ang="6000000" scaled="0"/>
              <a:tileRect/>
            </a:gradFill>
            <a:ln w="9525" cap="flat" cmpd="sng" algn="ctr">
              <a:noFill/>
              <a:prstDash val="solid"/>
              <a:round/>
              <a:headEnd type="none" w="med" len="med"/>
              <a:tailEnd type="none" w="med" len="med"/>
            </a:ln>
            <a:effectLst>
              <a:outerShdw blurRad="76200" dist="63500" dir="2700000" algn="tl" rotWithShape="0">
                <a:prstClr val="black">
                  <a:alpha val="40000"/>
                </a:prstClr>
              </a:outerShdw>
            </a:effectLst>
            <a:scene3d>
              <a:camera prst="orthographicFront"/>
              <a:lightRig rig="flat" dir="t"/>
            </a:scene3d>
          </p:spPr>
        </p:sp>
        <p:sp>
          <p:nvSpPr>
            <p:cNvPr id="8" name="Oval 6"/>
            <p:cNvSpPr/>
            <p:nvPr/>
          </p:nvSpPr>
          <p:spPr>
            <a:xfrm>
              <a:off x="5782343" y="3397195"/>
              <a:ext cx="2438400" cy="99719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spAutoFit/>
            </a:bodyPr>
            <a:lstStyle/>
            <a:p>
              <a:pPr lvl="0" algn="ctr">
                <a:lnSpc>
                  <a:spcPct val="90000"/>
                </a:lnSpc>
                <a:spcBef>
                  <a:spcPct val="0"/>
                </a:spcBef>
                <a:spcAft>
                  <a:spcPct val="35000"/>
                </a:spcAft>
              </a:pPr>
              <a:r>
                <a:rPr lang="en-US"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0" scaled="0"/>
                  </a:gradFill>
                </a:rPr>
                <a:t>Social Networking and Collaboration</a:t>
              </a:r>
              <a:endParaRPr lang="en-US" sz="2400" dirty="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0" scaled="0"/>
                </a:gradFill>
              </a:endParaRPr>
            </a:p>
          </p:txBody>
        </p:sp>
        <p:pic>
          <p:nvPicPr>
            <p:cNvPr id="9" name="Picture 2" descr="\\SERVER3\InternalBin\Resource DVD 35\DVD_ART35\DVD_ART35_Update1_revMar09\Artwork_Imagery\Icons - Illustrations\_WINDOWS LIVE ICONS\windows live people icon group.png"/>
            <p:cNvPicPr>
              <a:picLocks noChangeAspect="1" noChangeArrowheads="1"/>
            </p:cNvPicPr>
            <p:nvPr/>
          </p:nvPicPr>
          <p:blipFill>
            <a:blip r:embed="rId3"/>
            <a:srcRect/>
            <a:stretch>
              <a:fillRect/>
            </a:stretch>
          </p:blipFill>
          <p:spPr bwMode="auto">
            <a:xfrm>
              <a:off x="6220493" y="4470350"/>
              <a:ext cx="1562100" cy="1092250"/>
            </a:xfrm>
            <a:prstGeom prst="rect">
              <a:avLst/>
            </a:prstGeom>
            <a:noFill/>
            <a:ln w="9525">
              <a:noFill/>
              <a:miter lim="800000"/>
              <a:headEnd/>
              <a:tailEnd/>
            </a:ln>
            <a:effectLst>
              <a:outerShdw blurRad="101600" algn="ctr" rotWithShape="0">
                <a:prstClr val="black">
                  <a:alpha val="50000"/>
                </a:prstClr>
              </a:outerShdw>
            </a:effectLst>
          </p:spPr>
        </p:pic>
      </p:grpSp>
      <p:grpSp>
        <p:nvGrpSpPr>
          <p:cNvPr id="10" name="Group 9"/>
          <p:cNvGrpSpPr/>
          <p:nvPr/>
        </p:nvGrpSpPr>
        <p:grpSpPr>
          <a:xfrm>
            <a:off x="730250" y="3064511"/>
            <a:ext cx="2821239" cy="2821239"/>
            <a:chOff x="730250" y="3064511"/>
            <a:chExt cx="2821239" cy="2821239"/>
          </a:xfrm>
        </p:grpSpPr>
        <p:sp>
          <p:nvSpPr>
            <p:cNvPr id="11" name="Oval 10"/>
            <p:cNvSpPr/>
            <p:nvPr/>
          </p:nvSpPr>
          <p:spPr>
            <a:xfrm>
              <a:off x="730250" y="3064511"/>
              <a:ext cx="2821239" cy="2821239"/>
            </a:xfrm>
            <a:prstGeom prst="ellipse">
              <a:avLst/>
            </a:prstGeom>
            <a:gradFill flip="none" rotWithShape="1">
              <a:gsLst>
                <a:gs pos="2000">
                  <a:srgbClr xmlns:mc="http://schemas.openxmlformats.org/markup-compatibility/2006" xmlns:a14="http://schemas.microsoft.com/office/drawing/2010/main" val="4F81BD" mc:Ignorable="">
                    <a:lumMod val="40000"/>
                    <a:lumOff val="60000"/>
                    <a:alpha val="80000"/>
                  </a:srgbClr>
                </a:gs>
                <a:gs pos="20000">
                  <a:srgbClr xmlns:mc="http://schemas.openxmlformats.org/markup-compatibility/2006" xmlns:a14="http://schemas.microsoft.com/office/drawing/2010/main" val="4F81BD" mc:Ignorable="">
                    <a:alpha val="55000"/>
                  </a:srgbClr>
                </a:gs>
                <a:gs pos="44000">
                  <a:srgbClr xmlns:mc="http://schemas.openxmlformats.org/markup-compatibility/2006" xmlns:a14="http://schemas.microsoft.com/office/drawing/2010/main" val="4F81BD" mc:Ignorable="">
                    <a:lumMod val="75000"/>
                    <a:alpha val="55000"/>
                  </a:srgbClr>
                </a:gs>
                <a:gs pos="100000">
                  <a:srgbClr xmlns:mc="http://schemas.openxmlformats.org/markup-compatibility/2006" xmlns:a14="http://schemas.microsoft.com/office/drawing/2010/main" val="4F81BD" mc:Ignorable="">
                    <a:lumMod val="50000"/>
                    <a:alpha val="17000"/>
                  </a:srgbClr>
                </a:gs>
              </a:gsLst>
              <a:lin ang="4800000" scaled="0"/>
              <a:tileRect/>
            </a:gradFill>
            <a:ln w="9525" cap="flat" cmpd="sng" algn="ctr">
              <a:noFill/>
              <a:prstDash val="solid"/>
              <a:round/>
              <a:headEnd type="none" w="med" len="med"/>
              <a:tailEnd type="none" w="med" len="med"/>
            </a:ln>
            <a:effectLst>
              <a:outerShdw blurRad="76200" dist="63500" dir="8100000" algn="tr" rotWithShape="0">
                <a:prstClr val="black">
                  <a:alpha val="40000"/>
                </a:prstClr>
              </a:outerShdw>
            </a:effectLst>
          </p:spPr>
        </p:sp>
        <p:sp>
          <p:nvSpPr>
            <p:cNvPr id="12" name="Oval 4"/>
            <p:cNvSpPr/>
            <p:nvPr/>
          </p:nvSpPr>
          <p:spPr>
            <a:xfrm>
              <a:off x="1093218" y="4495800"/>
              <a:ext cx="2095302" cy="99719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spAutoFit/>
            </a:bodyPr>
            <a:lstStyle/>
            <a:p>
              <a:pPr algn="ctr">
                <a:lnSpc>
                  <a:spcPct val="90000"/>
                </a:lnSpc>
                <a:spcBef>
                  <a:spcPct val="0"/>
                </a:spcBef>
                <a:spcAft>
                  <a:spcPct val="35000"/>
                </a:spcAft>
              </a:pPr>
              <a:r>
                <a:rPr lang="en-US"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0" scaled="0"/>
                  </a:gradFill>
                </a:rPr>
                <a:t>Traditional Content Management</a:t>
              </a:r>
              <a:endParaRPr lang="en-US" sz="2400" dirty="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0" scaled="0"/>
                </a:gradFill>
              </a:endParaRPr>
            </a:p>
          </p:txBody>
        </p:sp>
        <p:grpSp>
          <p:nvGrpSpPr>
            <p:cNvPr id="13" name="Group 12"/>
            <p:cNvGrpSpPr>
              <a:grpSpLocks noChangeAspect="1"/>
            </p:cNvGrpSpPr>
            <p:nvPr/>
          </p:nvGrpSpPr>
          <p:grpSpPr>
            <a:xfrm>
              <a:off x="1491902" y="3282696"/>
              <a:ext cx="1297934" cy="1060704"/>
              <a:chOff x="9029701" y="3962400"/>
              <a:chExt cx="2095499" cy="1712495"/>
            </a:xfrm>
          </p:grpSpPr>
          <p:pic>
            <p:nvPicPr>
              <p:cNvPr id="14" name="Picture 8" descr="\\SERVER3\InternalBin\Resource DVD 35\DVD_ART35\Artwork_Imagery\Icons - Illustrations\_WINDOWS SERVER ICONS\Documents\Envelope email letter Open.png"/>
              <p:cNvPicPr>
                <a:picLocks noChangeAspect="1" noChangeArrowheads="1"/>
              </p:cNvPicPr>
              <p:nvPr/>
            </p:nvPicPr>
            <p:blipFill>
              <a:blip r:embed="rId4" cstate="print"/>
              <a:srcRect/>
              <a:stretch>
                <a:fillRect/>
              </a:stretch>
            </p:blipFill>
            <p:spPr bwMode="auto">
              <a:xfrm>
                <a:off x="9029701" y="4270375"/>
                <a:ext cx="1000697" cy="1083278"/>
              </a:xfrm>
              <a:prstGeom prst="rect">
                <a:avLst/>
              </a:prstGeom>
              <a:noFill/>
              <a:ln w="9525">
                <a:noFill/>
                <a:miter lim="800000"/>
                <a:headEnd/>
                <a:tailEnd/>
              </a:ln>
              <a:effectLst>
                <a:outerShdw blurRad="101600" algn="ctr" rotWithShape="0">
                  <a:prstClr val="black">
                    <a:alpha val="50000"/>
                  </a:prstClr>
                </a:outerShdw>
              </a:effectLst>
            </p:spPr>
          </p:pic>
          <p:pic>
            <p:nvPicPr>
              <p:cNvPr id="15" name="Picture 9" descr="\\SERVER3\InternalBin\Resource DVD 35\DVD_ART35\Artwork_Imagery\Icons - Illustrations\_WINDOWS SERVER ICONS\Documents\Spreadsheet blank document excel.png"/>
              <p:cNvPicPr>
                <a:picLocks noChangeAspect="1" noChangeArrowheads="1"/>
              </p:cNvPicPr>
              <p:nvPr/>
            </p:nvPicPr>
            <p:blipFill>
              <a:blip r:embed="rId5"/>
              <a:srcRect/>
              <a:stretch>
                <a:fillRect/>
              </a:stretch>
            </p:blipFill>
            <p:spPr bwMode="auto">
              <a:xfrm>
                <a:off x="9753600" y="3962400"/>
                <a:ext cx="914400" cy="1179095"/>
              </a:xfrm>
              <a:prstGeom prst="rect">
                <a:avLst/>
              </a:prstGeom>
              <a:noFill/>
              <a:ln w="9525">
                <a:noFill/>
                <a:miter lim="800000"/>
                <a:headEnd/>
                <a:tailEnd/>
              </a:ln>
              <a:effectLst>
                <a:outerShdw blurRad="101600" algn="ctr" rotWithShape="0">
                  <a:prstClr val="black">
                    <a:alpha val="50000"/>
                  </a:prstClr>
                </a:outerShdw>
              </a:effectLst>
            </p:spPr>
          </p:pic>
          <p:pic>
            <p:nvPicPr>
              <p:cNvPr id="16" name="Picture 10" descr="\\SERVER3\InternalBin\Resource DVD 35\DVD_ART35\Artwork_Imagery\Icons - Illustrations\_WINDOWS SERVER ICONS\Documents\Document XML file.png"/>
              <p:cNvPicPr>
                <a:picLocks noChangeAspect="1" noChangeArrowheads="1"/>
              </p:cNvPicPr>
              <p:nvPr/>
            </p:nvPicPr>
            <p:blipFill>
              <a:blip r:embed="rId6" cstate="print"/>
              <a:srcRect/>
              <a:stretch>
                <a:fillRect/>
              </a:stretch>
            </p:blipFill>
            <p:spPr bwMode="auto">
              <a:xfrm>
                <a:off x="10210800" y="4495800"/>
                <a:ext cx="914400" cy="1179095"/>
              </a:xfrm>
              <a:prstGeom prst="rect">
                <a:avLst/>
              </a:prstGeom>
              <a:noFill/>
              <a:ln w="9525">
                <a:noFill/>
                <a:miter lim="800000"/>
                <a:headEnd/>
                <a:tailEnd/>
              </a:ln>
              <a:effectLst>
                <a:outerShdw blurRad="101600" algn="ctr" rotWithShape="0">
                  <a:prstClr val="black">
                    <a:alpha val="50000"/>
                  </a:prstClr>
                </a:outerShdw>
              </a:effectLst>
            </p:spPr>
          </p:pic>
        </p:grpSp>
      </p:grpSp>
      <p:grpSp>
        <p:nvGrpSpPr>
          <p:cNvPr id="17" name="Group 16"/>
          <p:cNvGrpSpPr/>
          <p:nvPr/>
        </p:nvGrpSpPr>
        <p:grpSpPr>
          <a:xfrm>
            <a:off x="2705079" y="2773111"/>
            <a:ext cx="3604566" cy="3815100"/>
            <a:chOff x="9241601" y="1420813"/>
            <a:chExt cx="3604566" cy="3815100"/>
          </a:xfrm>
        </p:grpSpPr>
        <p:sp>
          <p:nvSpPr>
            <p:cNvPr id="18" name="Oval 17"/>
            <p:cNvSpPr/>
            <p:nvPr/>
          </p:nvSpPr>
          <p:spPr>
            <a:xfrm>
              <a:off x="9370878" y="1420813"/>
              <a:ext cx="3475289" cy="3475289"/>
            </a:xfrm>
            <a:prstGeom prst="ellipse">
              <a:avLst/>
            </a:prstGeom>
            <a:gradFill flip="none" rotWithShape="1">
              <a:gsLst>
                <a:gs pos="2000">
                  <a:schemeClr val="accent4">
                    <a:lumMod val="40000"/>
                    <a:lumOff val="60000"/>
                  </a:schemeClr>
                </a:gs>
                <a:gs pos="20000">
                  <a:schemeClr val="accent4">
                    <a:alpha val="85000"/>
                  </a:schemeClr>
                </a:gs>
                <a:gs pos="44000">
                  <a:schemeClr val="accent4">
                    <a:lumMod val="75000"/>
                    <a:alpha val="85000"/>
                  </a:schemeClr>
                </a:gs>
                <a:gs pos="100000">
                  <a:schemeClr val="accent4">
                    <a:lumMod val="50000"/>
                    <a:alpha val="57000"/>
                  </a:schemeClr>
                </a:gs>
              </a:gsLst>
              <a:lin ang="4200000" scaled="0"/>
              <a:tileRect/>
            </a:gradFill>
            <a:ln w="9525" cap="flat" cmpd="sng" algn="ctr">
              <a:noFill/>
              <a:prstDash val="solid"/>
              <a:round/>
              <a:headEnd type="none" w="med" len="med"/>
              <a:tailEnd type="none" w="med" len="med"/>
            </a:ln>
            <a:effectLst>
              <a:outerShdw blurRad="254000" algn="tl" rotWithShape="0">
                <a:prstClr val="black"/>
              </a:outerShdw>
            </a:effectLst>
            <a:scene3d>
              <a:camera prst="orthographicFront"/>
              <a:lightRig rig="flat" dir="t"/>
            </a:scene3d>
          </p:spPr>
        </p:sp>
        <p:grpSp>
          <p:nvGrpSpPr>
            <p:cNvPr id="19" name="Group 18"/>
            <p:cNvGrpSpPr/>
            <p:nvPr/>
          </p:nvGrpSpPr>
          <p:grpSpPr>
            <a:xfrm>
              <a:off x="9241601" y="1928465"/>
              <a:ext cx="3252073" cy="3307448"/>
              <a:chOff x="9241601" y="1928465"/>
              <a:chExt cx="3252073" cy="3307448"/>
            </a:xfrm>
          </p:grpSpPr>
          <p:sp>
            <p:nvSpPr>
              <p:cNvPr id="26" name="Oval 6"/>
              <p:cNvSpPr/>
              <p:nvPr/>
            </p:nvSpPr>
            <p:spPr>
              <a:xfrm>
                <a:off x="9741975" y="2111713"/>
                <a:ext cx="2751699" cy="312420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none" lIns="0" tIns="0" rIns="0" bIns="0" numCol="1" spcCol="1270" anchor="ctr" anchorCtr="0">
                <a:prstTxWarp prst="textArchUp">
                  <a:avLst/>
                </a:prstTxWarp>
                <a:spAutoFit/>
              </a:bodyPr>
              <a:lstStyle/>
              <a:p>
                <a:pPr lvl="0" algn="ctr">
                  <a:lnSpc>
                    <a:spcPct val="90000"/>
                  </a:lnSpc>
                  <a:spcBef>
                    <a:spcPct val="0"/>
                  </a:spcBef>
                </a:pPr>
                <a:r>
                  <a:rPr lang="en-US"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0" scaled="0"/>
                    </a:gradFill>
                    <a:effectLst>
                      <a:outerShdw blurRad="38100" dist="38100" dir="2700000" algn="tl">
                        <a:srgbClr xmlns:mc="http://schemas.openxmlformats.org/markup-compatibility/2006" xmlns:a14="http://schemas.microsoft.com/office/drawing/2010/main" val="000000" mc:Ignorable="">
                          <a:alpha val="43137"/>
                        </a:srgbClr>
                      </a:outerShdw>
                    </a:effectLst>
                  </a:rPr>
                  <a:t>The Future of Productivity</a:t>
                </a:r>
                <a:br>
                  <a:rPr lang="en-US" sz="24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0" scaled="0"/>
                    </a:gradFill>
                    <a:effectLst>
                      <a:outerShdw blurRad="38100" dist="38100" dir="2700000" algn="tl">
                        <a:srgbClr xmlns:mc="http://schemas.openxmlformats.org/markup-compatibility/2006" xmlns:a14="http://schemas.microsoft.com/office/drawing/2010/main" val="000000" mc:Ignorable="">
                          <a:alpha val="43137"/>
                        </a:srgbClr>
                      </a:outerShdw>
                    </a:effectLst>
                  </a:rPr>
                </a:br>
                <a:endParaRPr lang="en-US" sz="2400" b="1" dirty="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27" name="Oval 4"/>
              <p:cNvSpPr/>
              <p:nvPr/>
            </p:nvSpPr>
            <p:spPr>
              <a:xfrm rot="3600000">
                <a:off x="9429053" y="1741013"/>
                <a:ext cx="2752344" cy="3127248"/>
              </a:xfrm>
              <a:prstGeom prst="rect">
                <a:avLst/>
              </a:prstGeom>
            </p:spPr>
            <p:style>
              <a:lnRef idx="0">
                <a:scrgbClr r="0" g="0" b="0"/>
              </a:lnRef>
              <a:fillRef idx="0">
                <a:scrgbClr r="0" g="0" b="0"/>
              </a:fillRef>
              <a:effectRef idx="0">
                <a:scrgbClr r="0" g="0" b="0"/>
              </a:effectRef>
              <a:fontRef idx="minor">
                <a:schemeClr val="tx1"/>
              </a:fontRef>
            </p:style>
            <p:txBody>
              <a:bodyPr spcFirstLastPara="1" vert="horz" wrap="none" lIns="0" tIns="0" rIns="0" bIns="0" numCol="1" spcCol="1270" anchor="ctr" anchorCtr="0">
                <a:prstTxWarp prst="textArchUp">
                  <a:avLst/>
                </a:prstTxWarp>
                <a:spAutoFit/>
              </a:bodyPr>
              <a:lstStyle/>
              <a:p>
                <a:pPr algn="ctr">
                  <a:lnSpc>
                    <a:spcPct val="90000"/>
                  </a:lnSpc>
                  <a:spcBef>
                    <a:spcPct val="0"/>
                  </a:spcBef>
                </a:pPr>
                <a:endParaRPr lang="en-US" sz="2000" b="1"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0" scaled="0"/>
                  </a:gra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grpSp>
        <p:grpSp>
          <p:nvGrpSpPr>
            <p:cNvPr id="20" name="Group 19"/>
            <p:cNvGrpSpPr/>
            <p:nvPr/>
          </p:nvGrpSpPr>
          <p:grpSpPr>
            <a:xfrm>
              <a:off x="10101954" y="2286001"/>
              <a:ext cx="2013136" cy="2209798"/>
              <a:chOff x="9448800" y="1719563"/>
              <a:chExt cx="1803990" cy="1980221"/>
            </a:xfrm>
          </p:grpSpPr>
          <p:grpSp>
            <p:nvGrpSpPr>
              <p:cNvPr id="21" name="Group 20"/>
              <p:cNvGrpSpPr/>
              <p:nvPr/>
            </p:nvGrpSpPr>
            <p:grpSpPr>
              <a:xfrm>
                <a:off x="9601200" y="1719563"/>
                <a:ext cx="1495991" cy="1222562"/>
                <a:chOff x="9029701" y="3675455"/>
                <a:chExt cx="2095499" cy="1712495"/>
              </a:xfrm>
            </p:grpSpPr>
            <p:pic>
              <p:nvPicPr>
                <p:cNvPr id="23" name="Picture 8" descr="\\SERVER3\InternalBin\Resource DVD 35\DVD_ART35\Artwork_Imagery\Icons - Illustrations\_WINDOWS SERVER ICONS\Documents\Envelope email letter Open.png"/>
                <p:cNvPicPr>
                  <a:picLocks noChangeAspect="1" noChangeArrowheads="1"/>
                </p:cNvPicPr>
                <p:nvPr/>
              </p:nvPicPr>
              <p:blipFill>
                <a:blip r:embed="rId7"/>
                <a:srcRect/>
                <a:stretch>
                  <a:fillRect/>
                </a:stretch>
              </p:blipFill>
              <p:spPr bwMode="auto">
                <a:xfrm>
                  <a:off x="9029701" y="3983429"/>
                  <a:ext cx="1000697" cy="1083278"/>
                </a:xfrm>
                <a:prstGeom prst="rect">
                  <a:avLst/>
                </a:prstGeom>
                <a:noFill/>
                <a:ln w="9525">
                  <a:noFill/>
                  <a:miter lim="800000"/>
                  <a:headEnd/>
                  <a:tailEnd/>
                </a:ln>
                <a:effectLst>
                  <a:outerShdw blurRad="101600" algn="ctr" rotWithShape="0">
                    <a:prstClr val="black">
                      <a:alpha val="50000"/>
                    </a:prstClr>
                  </a:outerShdw>
                </a:effectLst>
              </p:spPr>
            </p:pic>
            <p:pic>
              <p:nvPicPr>
                <p:cNvPr id="24" name="Picture 9" descr="\\SERVER3\InternalBin\Resource DVD 35\DVD_ART35\Artwork_Imagery\Icons - Illustrations\_WINDOWS SERVER ICONS\Documents\Spreadsheet blank document excel.png"/>
                <p:cNvPicPr>
                  <a:picLocks noChangeAspect="1" noChangeArrowheads="1"/>
                </p:cNvPicPr>
                <p:nvPr/>
              </p:nvPicPr>
              <p:blipFill>
                <a:blip r:embed="rId5"/>
                <a:srcRect/>
                <a:stretch>
                  <a:fillRect/>
                </a:stretch>
              </p:blipFill>
              <p:spPr bwMode="auto">
                <a:xfrm>
                  <a:off x="9753600" y="3675455"/>
                  <a:ext cx="914399" cy="1179094"/>
                </a:xfrm>
                <a:prstGeom prst="rect">
                  <a:avLst/>
                </a:prstGeom>
                <a:noFill/>
                <a:ln w="9525">
                  <a:noFill/>
                  <a:miter lim="800000"/>
                  <a:headEnd/>
                  <a:tailEnd/>
                </a:ln>
                <a:effectLst>
                  <a:outerShdw blurRad="101600" algn="ctr" rotWithShape="0">
                    <a:prstClr val="black">
                      <a:alpha val="50000"/>
                    </a:prstClr>
                  </a:outerShdw>
                </a:effectLst>
              </p:spPr>
            </p:pic>
            <p:pic>
              <p:nvPicPr>
                <p:cNvPr id="25" name="Picture 10" descr="\\SERVER3\InternalBin\Resource DVD 35\DVD_ART35\Artwork_Imagery\Icons - Illustrations\_WINDOWS SERVER ICONS\Documents\Document XML file.png"/>
                <p:cNvPicPr>
                  <a:picLocks noChangeAspect="1" noChangeArrowheads="1"/>
                </p:cNvPicPr>
                <p:nvPr/>
              </p:nvPicPr>
              <p:blipFill>
                <a:blip r:embed="rId8"/>
                <a:srcRect/>
                <a:stretch>
                  <a:fillRect/>
                </a:stretch>
              </p:blipFill>
              <p:spPr bwMode="auto">
                <a:xfrm>
                  <a:off x="10210801" y="4208856"/>
                  <a:ext cx="914399" cy="1179094"/>
                </a:xfrm>
                <a:prstGeom prst="rect">
                  <a:avLst/>
                </a:prstGeom>
                <a:noFill/>
                <a:ln w="9525">
                  <a:noFill/>
                  <a:miter lim="800000"/>
                  <a:headEnd/>
                  <a:tailEnd/>
                </a:ln>
                <a:effectLst>
                  <a:outerShdw blurRad="101600" algn="ctr" rotWithShape="0">
                    <a:prstClr val="black">
                      <a:alpha val="50000"/>
                    </a:prstClr>
                  </a:outerShdw>
                </a:effectLst>
              </p:spPr>
            </p:pic>
          </p:grpSp>
          <p:pic>
            <p:nvPicPr>
              <p:cNvPr id="22" name="Picture 2" descr="\\SERVER3\InternalBin\Resource DVD 35\DVD_ART35\DVD_ART35_Update1_revMar09\Artwork_Imagery\Icons - Illustrations\_WINDOWS LIVE ICONS\windows live people icon group.png"/>
              <p:cNvPicPr>
                <a:picLocks noChangeAspect="1" noChangeArrowheads="1"/>
              </p:cNvPicPr>
              <p:nvPr/>
            </p:nvPicPr>
            <p:blipFill>
              <a:blip r:embed="rId3"/>
              <a:srcRect/>
              <a:stretch>
                <a:fillRect/>
              </a:stretch>
            </p:blipFill>
            <p:spPr bwMode="auto">
              <a:xfrm>
                <a:off x="9448800" y="2438400"/>
                <a:ext cx="1803990" cy="1261384"/>
              </a:xfrm>
              <a:prstGeom prst="rect">
                <a:avLst/>
              </a:prstGeom>
              <a:noFill/>
              <a:ln w="9525">
                <a:noFill/>
                <a:miter lim="800000"/>
                <a:headEnd/>
                <a:tailEnd/>
              </a:ln>
              <a:effectLst>
                <a:outerShdw blurRad="101600" algn="ctr" rotWithShape="0">
                  <a:prstClr val="black">
                    <a:alpha val="50000"/>
                  </a:prstClr>
                </a:outerShdw>
              </a:effectLst>
            </p:spPr>
          </p:pic>
        </p:grpSp>
      </p:grpSp>
      <p:grpSp>
        <p:nvGrpSpPr>
          <p:cNvPr id="29" name="Group 58"/>
          <p:cNvGrpSpPr/>
          <p:nvPr/>
        </p:nvGrpSpPr>
        <p:grpSpPr>
          <a:xfrm>
            <a:off x="990600" y="381000"/>
            <a:ext cx="6853779" cy="2208986"/>
            <a:chOff x="1147486" y="381000"/>
            <a:chExt cx="6853779" cy="2208986"/>
          </a:xfrm>
        </p:grpSpPr>
        <p:sp>
          <p:nvSpPr>
            <p:cNvPr id="31" name="TextBox 30"/>
            <p:cNvSpPr txBox="1"/>
            <p:nvPr/>
          </p:nvSpPr>
          <p:spPr>
            <a:xfrm>
              <a:off x="1147486" y="381000"/>
              <a:ext cx="6853779" cy="2208986"/>
            </a:xfrm>
            <a:prstGeom prst="rect">
              <a:avLst/>
            </a:prstGeom>
            <a:noFill/>
          </p:spPr>
          <p:txBody>
            <a:bodyPr wrap="square" lIns="0" tIns="0" rIns="0" bIns="0" rtlCol="0">
              <a:prstTxWarp prst="textArchDown">
                <a:avLst>
                  <a:gd name="adj" fmla="val 1837136"/>
                </a:avLst>
              </a:prstTxWarp>
              <a:spAutoFit/>
            </a:bodyPr>
            <a:lstStyle/>
            <a:p>
              <a:pPr algn="ctr">
                <a:lnSpc>
                  <a:spcPct val="90000"/>
                </a:lnSpc>
              </a:pPr>
              <a:r>
                <a:rPr lang="en-US" sz="20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0" scaled="0"/>
                  </a:gradFill>
                </a:rPr>
                <a:t>User Experience – PC, Phone, Browser</a:t>
              </a:r>
            </a:p>
          </p:txBody>
        </p:sp>
        <p:grpSp>
          <p:nvGrpSpPr>
            <p:cNvPr id="32" name="Group 42"/>
            <p:cNvGrpSpPr/>
            <p:nvPr/>
          </p:nvGrpSpPr>
          <p:grpSpPr>
            <a:xfrm>
              <a:off x="1828800" y="838200"/>
              <a:ext cx="5334000" cy="1429187"/>
              <a:chOff x="1944951" y="949837"/>
              <a:chExt cx="5334000" cy="1429187"/>
            </a:xfrm>
          </p:grpSpPr>
          <p:pic>
            <p:nvPicPr>
              <p:cNvPr id="33" name="Picture 17"/>
              <p:cNvPicPr>
                <a:picLocks noChangeAspect="1" noChangeArrowheads="1"/>
              </p:cNvPicPr>
              <p:nvPr/>
            </p:nvPicPr>
            <p:blipFill>
              <a:blip r:embed="rId9"/>
              <a:srcRect/>
              <a:stretch>
                <a:fillRect/>
              </a:stretch>
            </p:blipFill>
            <p:spPr bwMode="auto">
              <a:xfrm>
                <a:off x="1944951" y="949837"/>
                <a:ext cx="1219200" cy="1219200"/>
              </a:xfrm>
              <a:prstGeom prst="rect">
                <a:avLst/>
              </a:prstGeom>
              <a:noFill/>
              <a:ln w="9525">
                <a:noFill/>
                <a:miter lim="800000"/>
                <a:headEnd/>
                <a:tailEnd/>
              </a:ln>
              <a:effectLst>
                <a:outerShdw blurRad="101600" algn="ctr" rotWithShape="0">
                  <a:prstClr val="black">
                    <a:alpha val="50000"/>
                  </a:prstClr>
                </a:outerShdw>
              </a:effectLst>
            </p:spPr>
          </p:pic>
          <p:pic>
            <p:nvPicPr>
              <p:cNvPr id="34" name="Picture 18"/>
              <p:cNvPicPr>
                <a:picLocks noChangeAspect="1" noChangeArrowheads="1"/>
              </p:cNvPicPr>
              <p:nvPr/>
            </p:nvPicPr>
            <p:blipFill>
              <a:blip r:embed="rId10" cstate="print"/>
              <a:srcRect/>
              <a:stretch>
                <a:fillRect/>
              </a:stretch>
            </p:blipFill>
            <p:spPr bwMode="auto">
              <a:xfrm>
                <a:off x="4542101" y="1388424"/>
                <a:ext cx="679450" cy="679450"/>
              </a:xfrm>
              <a:prstGeom prst="rect">
                <a:avLst/>
              </a:prstGeom>
              <a:noFill/>
              <a:ln w="9525">
                <a:noFill/>
                <a:miter lim="800000"/>
                <a:headEnd/>
                <a:tailEnd/>
              </a:ln>
              <a:effectLst>
                <a:outerShdw blurRad="101600" algn="ctr" rotWithShape="0">
                  <a:prstClr val="black">
                    <a:alpha val="50000"/>
                  </a:prstClr>
                </a:outerShdw>
              </a:effectLst>
            </p:spPr>
          </p:pic>
          <p:pic>
            <p:nvPicPr>
              <p:cNvPr id="35" name="Picture 19"/>
              <p:cNvPicPr>
                <a:picLocks noChangeAspect="1" noChangeArrowheads="1"/>
              </p:cNvPicPr>
              <p:nvPr/>
            </p:nvPicPr>
            <p:blipFill>
              <a:blip r:embed="rId11" cstate="print"/>
              <a:srcRect/>
              <a:stretch>
                <a:fillRect/>
              </a:stretch>
            </p:blipFill>
            <p:spPr bwMode="auto">
              <a:xfrm>
                <a:off x="4277161" y="1769424"/>
                <a:ext cx="487190" cy="609600"/>
              </a:xfrm>
              <a:prstGeom prst="rect">
                <a:avLst/>
              </a:prstGeom>
              <a:noFill/>
              <a:ln w="9525">
                <a:noFill/>
                <a:miter lim="800000"/>
                <a:headEnd/>
                <a:tailEnd/>
              </a:ln>
              <a:effectLst>
                <a:outerShdw blurRad="101600" algn="ctr" rotWithShape="0">
                  <a:prstClr val="black">
                    <a:alpha val="50000"/>
                  </a:prstClr>
                </a:outerShdw>
              </a:effectLst>
            </p:spPr>
          </p:pic>
          <p:grpSp>
            <p:nvGrpSpPr>
              <p:cNvPr id="36" name="Group 39"/>
              <p:cNvGrpSpPr/>
              <p:nvPr/>
            </p:nvGrpSpPr>
            <p:grpSpPr>
              <a:xfrm>
                <a:off x="6437049" y="1254637"/>
                <a:ext cx="841902" cy="838200"/>
                <a:chOff x="3160449" y="1330837"/>
                <a:chExt cx="841902" cy="838200"/>
              </a:xfrm>
            </p:grpSpPr>
            <p:pic>
              <p:nvPicPr>
                <p:cNvPr id="37" name="Picture 16"/>
                <p:cNvPicPr>
                  <a:picLocks noChangeAspect="1" noChangeArrowheads="1"/>
                </p:cNvPicPr>
                <p:nvPr/>
              </p:nvPicPr>
              <p:blipFill>
                <a:blip r:embed="rId12" cstate="print"/>
                <a:srcRect/>
                <a:stretch>
                  <a:fillRect/>
                </a:stretch>
              </p:blipFill>
              <p:spPr bwMode="auto">
                <a:xfrm>
                  <a:off x="3160449" y="1330837"/>
                  <a:ext cx="838200" cy="838200"/>
                </a:xfrm>
                <a:prstGeom prst="rect">
                  <a:avLst/>
                </a:prstGeom>
                <a:noFill/>
                <a:ln w="9525">
                  <a:noFill/>
                  <a:miter lim="800000"/>
                  <a:headEnd/>
                  <a:tailEnd/>
                </a:ln>
                <a:effectLst>
                  <a:outerShdw blurRad="101600" algn="ctr" rotWithShape="0">
                    <a:prstClr val="black">
                      <a:alpha val="50000"/>
                    </a:prstClr>
                  </a:outerShdw>
                </a:effectLst>
              </p:spPr>
            </p:pic>
            <p:pic>
              <p:nvPicPr>
                <p:cNvPr id="38" name="Picture 20"/>
                <p:cNvPicPr>
                  <a:picLocks noChangeAspect="1" noChangeArrowheads="1"/>
                </p:cNvPicPr>
                <p:nvPr/>
              </p:nvPicPr>
              <p:blipFill>
                <a:blip r:embed="rId13" cstate="print"/>
                <a:srcRect/>
                <a:stretch>
                  <a:fillRect/>
                </a:stretch>
              </p:blipFill>
              <p:spPr bwMode="auto">
                <a:xfrm>
                  <a:off x="3392751" y="1506169"/>
                  <a:ext cx="609600" cy="609600"/>
                </a:xfrm>
                <a:prstGeom prst="rect">
                  <a:avLst/>
                </a:prstGeom>
                <a:noFill/>
                <a:ln w="9525">
                  <a:noFill/>
                  <a:miter lim="800000"/>
                  <a:headEnd/>
                  <a:tailEnd/>
                </a:ln>
                <a:effectLst>
                  <a:outerShdw blurRad="101600" algn="ctr" rotWithShape="0">
                    <a:prstClr val="black">
                      <a:alpha val="50000"/>
                    </a:prstClr>
                  </a:outerShdw>
                </a:effectLst>
              </p:spPr>
            </p:pic>
          </p:grpSp>
        </p:grpSp>
      </p:grpSp>
    </p:spTree>
    <p:extLst>
      <p:ext uri="{BB962C8B-B14F-4D97-AF65-F5344CB8AC3E}">
        <p14:creationId xmlns:p14="http://schemas.microsoft.com/office/powerpoint/2010/main" val="211396686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22222E-6 -2.6457E-6 L 0.26597 -2.6457E-6 " pathEditMode="relative" rAng="0" ptsTypes="AA">
                                      <p:cBhvr>
                                        <p:cTn id="6" dur="3000" fill="hold"/>
                                        <p:tgtEl>
                                          <p:spTgt spid="10"/>
                                        </p:tgtEl>
                                        <p:attrNameLst>
                                          <p:attrName>ppt_x</p:attrName>
                                          <p:attrName>ppt_y</p:attrName>
                                        </p:attrNameLst>
                                      </p:cBhvr>
                                      <p:rCtr x="133" y="0"/>
                                    </p:animMotion>
                                  </p:childTnLst>
                                </p:cTn>
                              </p:par>
                              <p:par>
                                <p:cTn id="7" presetID="35" presetClass="path" presetSubtype="0" accel="50000" decel="50000" fill="hold" nodeType="withEffect">
                                  <p:stCondLst>
                                    <p:cond delay="0"/>
                                  </p:stCondLst>
                                  <p:childTnLst>
                                    <p:animMotion origin="layout" path="M 5E-6 -2.6457E-6 L -0.26563 -2.6457E-6 " pathEditMode="relative" rAng="0" ptsTypes="AA">
                                      <p:cBhvr>
                                        <p:cTn id="8" dur="3000" fill="hold"/>
                                        <p:tgtEl>
                                          <p:spTgt spid="6"/>
                                        </p:tgtEl>
                                        <p:attrNameLst>
                                          <p:attrName>ppt_x</p:attrName>
                                          <p:attrName>ppt_y</p:attrName>
                                        </p:attrNameLst>
                                      </p:cBhvr>
                                      <p:rCtr x="-133" y="0"/>
                                    </p:animMotion>
                                  </p:childTnLst>
                                </p:cTn>
                              </p:par>
                            </p:childTnLst>
                          </p:cTn>
                        </p:par>
                        <p:par>
                          <p:cTn id="9" fill="hold">
                            <p:stCondLst>
                              <p:cond delay="3000"/>
                            </p:stCondLst>
                            <p:childTnLst>
                              <p:par>
                                <p:cTn id="10" presetID="10" presetClass="entr" presetSubtype="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par>
                                <p:cTn id="13" presetID="10" presetClass="exit" presetSubtype="0" fill="hold" nodeType="withEffect">
                                  <p:stCondLst>
                                    <p:cond delay="30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xit" presetSubtype="0" fill="hold" nodeType="withEffect">
                                  <p:stCondLst>
                                    <p:cond delay="30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1800"/>
            <a:ext cx="8077200" cy="1523495"/>
          </a:xfrm>
        </p:spPr>
        <p:txBody>
          <a:bodyPr/>
          <a:lstStyle/>
          <a:p>
            <a:r>
              <a:rPr lang="en-US" dirty="0" smtClean="0"/>
              <a:t>Act II:  An Example Solution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35124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Convergence10 Concurrent Session 4x3">
  <a:themeElements>
    <a:clrScheme name="Convergence 2010_v0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24981" mc:Ignorable=""/>
      </a:dk2>
      <a:lt2>
        <a:srgbClr xmlns:mc="http://schemas.openxmlformats.org/markup-compatibility/2006" xmlns:a14="http://schemas.microsoft.com/office/drawing/2010/main" val="4495D1" mc:Ignorable=""/>
      </a:lt2>
      <a:accent1>
        <a:srgbClr xmlns:mc="http://schemas.openxmlformats.org/markup-compatibility/2006" xmlns:a14="http://schemas.microsoft.com/office/drawing/2010/main" val="FFCB23" mc:Ignorable=""/>
      </a:accent1>
      <a:accent2>
        <a:srgbClr xmlns:mc="http://schemas.openxmlformats.org/markup-compatibility/2006" xmlns:a14="http://schemas.microsoft.com/office/drawing/2010/main" val="7CC366" mc:Ignorable=""/>
      </a:accent2>
      <a:accent3>
        <a:srgbClr xmlns:mc="http://schemas.openxmlformats.org/markup-compatibility/2006" xmlns:a14="http://schemas.microsoft.com/office/drawing/2010/main" val="024981" mc:Ignorable=""/>
      </a:accent3>
      <a:accent4>
        <a:srgbClr xmlns:mc="http://schemas.openxmlformats.org/markup-compatibility/2006" xmlns:a14="http://schemas.microsoft.com/office/drawing/2010/main" val="C65B3A" mc:Ignorable=""/>
      </a:accent4>
      <a:accent5>
        <a:srgbClr xmlns:mc="http://schemas.openxmlformats.org/markup-compatibility/2006" xmlns:a14="http://schemas.microsoft.com/office/drawing/2010/main" val="FF9700" mc:Ignorable=""/>
      </a:accent5>
      <a:accent6>
        <a:srgbClr xmlns:mc="http://schemas.openxmlformats.org/markup-compatibility/2006" xmlns:a14="http://schemas.microsoft.com/office/drawing/2010/main" val="41CCDF" mc:Ignorable=""/>
      </a:accent6>
      <a:hlink>
        <a:srgbClr xmlns:mc="http://schemas.openxmlformats.org/markup-compatibility/2006" xmlns:a14="http://schemas.microsoft.com/office/drawing/2010/main" val="F3EB4F" mc:Ignorable=""/>
      </a:hlink>
      <a:folHlink>
        <a:srgbClr xmlns:mc="http://schemas.openxmlformats.org/markup-compatibility/2006" xmlns:a14="http://schemas.microsoft.com/office/drawing/2010/main" val="C5F0FF" mc:Ignorable=""/>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gs>
              </a:gsLst>
              <a:lin ang="5400000" scaled="0"/>
            </a:gradFill>
          </a:defRPr>
        </a:defPPr>
      </a:lstStyle>
      <a:style>
        <a:lnRef idx="0">
          <a:schemeClr val="accent3"/>
        </a:lnRef>
        <a:fillRef idx="3">
          <a:schemeClr val="accent3"/>
        </a:fillRef>
        <a:effectRef idx="3">
          <a:schemeClr val="accent3"/>
        </a:effectRef>
        <a:fontRef idx="minor">
          <a:schemeClr val="lt1"/>
        </a:fontRef>
      </a:style>
    </a:spDef>
    <a:txDef>
      <a:spPr>
        <a:noFill/>
      </a:spPr>
      <a:bodyPr wrap="none" lIns="0" tIns="0" rIns="0" bIns="0" rtlCol="0">
        <a:spAutoFit/>
      </a:bodyPr>
      <a:lstStyle>
        <a:defPPr>
          <a:lnSpc>
            <a:spcPct val="90000"/>
          </a:lnSpc>
          <a:defRPr dirty="0"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onvergence 2010 v01">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24981" mc:Ignorable=""/>
      </a:dk2>
      <a:lt2>
        <a:srgbClr xmlns:mc="http://schemas.openxmlformats.org/markup-compatibility/2006" xmlns:a14="http://schemas.microsoft.com/office/drawing/2010/main" val="4495D1" mc:Ignorable=""/>
      </a:lt2>
      <a:accent1>
        <a:srgbClr xmlns:mc="http://schemas.openxmlformats.org/markup-compatibility/2006" xmlns:a14="http://schemas.microsoft.com/office/drawing/2010/main" val="FFCB23" mc:Ignorable=""/>
      </a:accent1>
      <a:accent2>
        <a:srgbClr xmlns:mc="http://schemas.openxmlformats.org/markup-compatibility/2006" xmlns:a14="http://schemas.microsoft.com/office/drawing/2010/main" val="7CC366" mc:Ignorable=""/>
      </a:accent2>
      <a:accent3>
        <a:srgbClr xmlns:mc="http://schemas.openxmlformats.org/markup-compatibility/2006" xmlns:a14="http://schemas.microsoft.com/office/drawing/2010/main" val="024981" mc:Ignorable=""/>
      </a:accent3>
      <a:accent4>
        <a:srgbClr xmlns:mc="http://schemas.openxmlformats.org/markup-compatibility/2006" xmlns:a14="http://schemas.microsoft.com/office/drawing/2010/main" val="4495D1" mc:Ignorable=""/>
      </a:accent4>
      <a:accent5>
        <a:srgbClr xmlns:mc="http://schemas.openxmlformats.org/markup-compatibility/2006" xmlns:a14="http://schemas.microsoft.com/office/drawing/2010/main" val="FF9700" mc:Ignorable=""/>
      </a:accent5>
      <a:accent6>
        <a:srgbClr xmlns:mc="http://schemas.openxmlformats.org/markup-compatibility/2006" xmlns:a14="http://schemas.microsoft.com/office/drawing/2010/main" val="41CCDF" mc:Ignorable=""/>
      </a:accent6>
      <a:hlink>
        <a:srgbClr xmlns:mc="http://schemas.openxmlformats.org/markup-compatibility/2006" xmlns:a14="http://schemas.microsoft.com/office/drawing/2010/main" val="F3EB4F" mc:Ignorable=""/>
      </a:hlink>
      <a:folHlink>
        <a:srgbClr xmlns:mc="http://schemas.openxmlformats.org/markup-compatibility/2006" xmlns:a14="http://schemas.microsoft.com/office/drawing/2010/main" val="7DDDFF" mc:Ignorable=""/>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Finn SharePoint Firewall Convergence</Template>
  <TotalTime>144</TotalTime>
  <Words>2988</Words>
  <Application>Microsoft Office PowerPoint</Application>
  <PresentationFormat>On-screen Show (4:3)</PresentationFormat>
  <Paragraphs>305</Paragraphs>
  <Slides>40</Slides>
  <Notes>21</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Convergence10 Concurrent Session 4x3</vt:lpstr>
      <vt:lpstr>White with Consolas font for code slides</vt:lpstr>
      <vt:lpstr>Blending Up Social Solutions</vt:lpstr>
      <vt:lpstr>A Presentation in Five Acts In Homage to This American Life</vt:lpstr>
      <vt:lpstr>Act I:  The Issues</vt:lpstr>
      <vt:lpstr>The Rise of Web 2.0</vt:lpstr>
      <vt:lpstr>The Enterprise ≠ The Internet</vt:lpstr>
      <vt:lpstr>The Social Crowd</vt:lpstr>
      <vt:lpstr>The Content Crowd</vt:lpstr>
      <vt:lpstr>The Best of Both Worlds</vt:lpstr>
      <vt:lpstr>Act II:  An Example Solution</vt:lpstr>
      <vt:lpstr>A Case in Point: AcademyMobile</vt:lpstr>
      <vt:lpstr>Podcast</vt:lpstr>
      <vt:lpstr>Podcaster</vt:lpstr>
      <vt:lpstr>What’s the Value? Let us count the ways</vt:lpstr>
      <vt:lpstr>Act III:  Mythbusting</vt:lpstr>
      <vt:lpstr>Popular Myths</vt:lpstr>
      <vt:lpstr>Keys To Success</vt:lpstr>
      <vt:lpstr>Making A Hard $ Business Case</vt:lpstr>
      <vt:lpstr>Act IV:  Have Your Cake…</vt:lpstr>
      <vt:lpstr>My Profile</vt:lpstr>
      <vt:lpstr>Profile Management</vt:lpstr>
      <vt:lpstr>Recent Activities Feed</vt:lpstr>
      <vt:lpstr>Suggestions</vt:lpstr>
      <vt:lpstr>People Search</vt:lpstr>
      <vt:lpstr>Metadata</vt:lpstr>
      <vt:lpstr>Ratings</vt:lpstr>
      <vt:lpstr>Tagging</vt:lpstr>
      <vt:lpstr>Manage Tags and Notes</vt:lpstr>
      <vt:lpstr>Find the Information You Need Metadata Navigation within Microsoft Office</vt:lpstr>
      <vt:lpstr>Tag Profile Pages</vt:lpstr>
      <vt:lpstr>Blogs</vt:lpstr>
      <vt:lpstr>Bloggers, Meet the Records Mgr</vt:lpstr>
      <vt:lpstr>Video</vt:lpstr>
      <vt:lpstr>Wikis</vt:lpstr>
      <vt:lpstr>Co-Authoring Experience in Office</vt:lpstr>
      <vt:lpstr>In-Browser Editing</vt:lpstr>
      <vt:lpstr>Mobile Collaboration</vt:lpstr>
      <vt:lpstr>Outlook Social Connector</vt:lpstr>
      <vt:lpstr>Act V:  All About You</vt:lpstr>
      <vt:lpstr>Find out more at: www.microsoft.com/sharepoint</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Blending Up Social Solutions</dc:title>
  <dc:creator>Christian Finn</dc:creator>
  <cp:lastModifiedBy>Christian Finn</cp:lastModifiedBy>
  <cp:revision>15</cp:revision>
  <dcterms:created xsi:type="dcterms:W3CDTF">2010-05-19T16:54:49Z</dcterms:created>
  <dcterms:modified xsi:type="dcterms:W3CDTF">2010-05-19T23:01:21Z</dcterms:modified>
</cp:coreProperties>
</file>